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9" r:id="rId9"/>
    <p:sldId id="269" r:id="rId10"/>
    <p:sldId id="271" r:id="rId11"/>
    <p:sldId id="272" r:id="rId12"/>
    <p:sldId id="281" r:id="rId13"/>
    <p:sldId id="273" r:id="rId14"/>
    <p:sldId id="280" r:id="rId15"/>
    <p:sldId id="275" r:id="rId16"/>
    <p:sldId id="276" r:id="rId17"/>
    <p:sldId id="277" r:id="rId18"/>
    <p:sldId id="278" r:id="rId19"/>
  </p:sldIdLst>
  <p:sldSz cx="9144000" cy="5143500" type="screen16x9"/>
  <p:notesSz cx="9144000" cy="5143500"/>
  <p:embeddedFontLst>
    <p:embeddedFont>
      <p:font typeface="QHTJCE+MavenPro-Bold" panose="020B0604020202020204"/>
      <p:regular r:id="rId20"/>
    </p:embeddedFont>
    <p:embeddedFont>
      <p:font typeface="FIUISQ+Arial-BoldMT" panose="020B0604020202020204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MUGHS+ArialMT" panose="020B0604020202020204"/>
      <p:regular r:id="rId26"/>
    </p:embeddedFont>
    <p:embeddedFont>
      <p:font typeface="QQVCTW+Oswald-Bold" panose="020B0604020202020204"/>
      <p:regular r:id="rId27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760" y="1429645"/>
            <a:ext cx="889248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47" dirty="0">
                <a:solidFill>
                  <a:srgbClr val="EFEFEF"/>
                </a:solidFill>
                <a:latin typeface="QHTJCE+MavenPro-Bold"/>
                <a:cs typeface="QHTJCE+MavenPro-Bold"/>
              </a:rPr>
              <a:t>ORTAOKUL</a:t>
            </a:r>
            <a:r>
              <a:rPr sz="4800" spc="15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4800" dirty="0" smtClean="0">
                <a:solidFill>
                  <a:srgbClr val="EFEFEF"/>
                </a:solidFill>
                <a:latin typeface="QHTJCE+MavenPro-Bold"/>
                <a:cs typeface="QHTJCE+MavenPro-Bold"/>
              </a:rPr>
              <a:t>ÖĞRENCİ</a:t>
            </a:r>
            <a:r>
              <a:rPr lang="tr-TR" sz="4800" spc="91" dirty="0" smtClean="0">
                <a:solidFill>
                  <a:srgbClr val="EFEFEF"/>
                </a:solidFill>
                <a:latin typeface="QHTJCE+MavenPro-Bold"/>
                <a:cs typeface="QHTJCE+MavenPro-Bold"/>
              </a:rPr>
              <a:t>Sİ</a:t>
            </a:r>
            <a:r>
              <a:rPr lang="tr-TR" sz="4800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4800" dirty="0" smtClean="0">
                <a:solidFill>
                  <a:srgbClr val="EFEFEF"/>
                </a:solidFill>
                <a:latin typeface="QHTJCE+MavenPro-Bold"/>
                <a:cs typeface="QHTJCE+MavenPro-Bold"/>
              </a:rPr>
              <a:t>OLMAK</a:t>
            </a:r>
            <a:endParaRPr sz="4800" dirty="0">
              <a:solidFill>
                <a:srgbClr val="EFEFEF"/>
              </a:solidFill>
              <a:latin typeface="QHTJCE+MavenPro-Bold"/>
              <a:cs typeface="QHTJCE+MavenPro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875348"/>
            <a:ext cx="7195042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hem</a:t>
            </a:r>
            <a:r>
              <a:rPr sz="2450" spc="5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11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davranışları</a:t>
            </a:r>
            <a:r>
              <a:rPr lang="tr-TR" sz="2450" spc="-11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mız</a:t>
            </a:r>
            <a:r>
              <a:rPr sz="2450" spc="-1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</a:t>
            </a:r>
            <a:r>
              <a:rPr sz="2450" spc="65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hem</a:t>
            </a:r>
            <a:r>
              <a:rPr sz="2450" spc="5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de</a:t>
            </a:r>
          </a:p>
          <a:p>
            <a:pPr marL="0" marR="0">
              <a:lnSpc>
                <a:spcPts val="2866"/>
              </a:lnSpc>
              <a:spcBef>
                <a:spcPts val="11"/>
              </a:spcBef>
              <a:spcAft>
                <a:spcPts val="0"/>
              </a:spcAft>
            </a:pPr>
            <a:r>
              <a:rPr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dersleri</a:t>
            </a:r>
            <a:r>
              <a:rPr lang="tr-TR"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miz</a:t>
            </a:r>
            <a:r>
              <a:rPr sz="24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e</a:t>
            </a:r>
            <a:r>
              <a:rPr sz="2450" spc="6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dikkat</a:t>
            </a:r>
            <a:r>
              <a:rPr sz="2450" spc="6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etmel</a:t>
            </a:r>
            <a:r>
              <a:rPr lang="tr-TR"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iyiz</a:t>
            </a:r>
            <a:r>
              <a:rPr lang="tr-TR" sz="24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.</a:t>
            </a:r>
            <a:endParaRPr sz="2450" spc="-42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725" y="1990916"/>
            <a:ext cx="178081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Büyü</a:t>
            </a:r>
            <a:r>
              <a:rPr lang="tr-TR" sz="24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yoruz</a:t>
            </a:r>
            <a:r>
              <a:rPr sz="24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;</a:t>
            </a:r>
            <a:endParaRPr sz="245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725" y="2362772"/>
            <a:ext cx="6881754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50" b="1" spc="-1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Davranışlarımızın</a:t>
            </a:r>
            <a:r>
              <a:rPr sz="2450" b="1" spc="59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450" b="1" dirty="0" err="1">
                <a:solidFill>
                  <a:srgbClr val="C00000"/>
                </a:solidFill>
                <a:latin typeface="QHTJCE+MavenPro-Bold"/>
                <a:cs typeface="QHTJCE+MavenPro-Bold"/>
              </a:rPr>
              <a:t>sorumluluğu</a:t>
            </a:r>
            <a:r>
              <a:rPr sz="2450" b="1" spc="60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lang="tr-TR" sz="2450" b="1" spc="60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artık </a:t>
            </a:r>
            <a:r>
              <a:rPr sz="245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daha</a:t>
            </a:r>
            <a:endParaRPr sz="2450" b="1" dirty="0">
              <a:solidFill>
                <a:srgbClr val="C00000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2866"/>
              </a:lnSpc>
              <a:spcBef>
                <a:spcPts val="11"/>
              </a:spcBef>
              <a:spcAft>
                <a:spcPts val="0"/>
              </a:spcAft>
            </a:pPr>
            <a:r>
              <a:rPr sz="2450" b="1" dirty="0" err="1">
                <a:solidFill>
                  <a:srgbClr val="C00000"/>
                </a:solidFill>
                <a:latin typeface="QHTJCE+MavenPro-Bold"/>
                <a:cs typeface="QHTJCE+MavenPro-Bold"/>
              </a:rPr>
              <a:t>çok</a:t>
            </a:r>
            <a:r>
              <a:rPr sz="2450" b="1" spc="60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lang="tr-TR" sz="2450" b="1" spc="-12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bizde olacak</a:t>
            </a:r>
            <a:r>
              <a:rPr sz="245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.</a:t>
            </a:r>
            <a:endParaRPr sz="2450" b="1" dirty="0">
              <a:solidFill>
                <a:srgbClr val="C00000"/>
              </a:solidFill>
              <a:latin typeface="QHTJCE+MavenPro-Bold"/>
              <a:cs typeface="QHTJCE+MavenPro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725" y="3478340"/>
            <a:ext cx="6759323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26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İlkokuldan</a:t>
            </a:r>
            <a:r>
              <a:rPr sz="2450" spc="7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farklı</a:t>
            </a:r>
            <a:r>
              <a:rPr sz="24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olarak</a:t>
            </a:r>
            <a:r>
              <a:rPr sz="2450" spc="5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450" spc="5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b="1" spc="-11" dirty="0">
                <a:solidFill>
                  <a:srgbClr val="C00000"/>
                </a:solidFill>
                <a:latin typeface="QHTJCE+MavenPro-Bold"/>
                <a:cs typeface="QHTJCE+MavenPro-Bold"/>
              </a:rPr>
              <a:t>“Öğrenci</a:t>
            </a:r>
          </a:p>
          <a:p>
            <a:pPr marL="0" marR="0">
              <a:lnSpc>
                <a:spcPts val="2866"/>
              </a:lnSpc>
              <a:spcBef>
                <a:spcPts val="10"/>
              </a:spcBef>
              <a:spcAft>
                <a:spcPts val="0"/>
              </a:spcAft>
            </a:pPr>
            <a:r>
              <a:rPr sz="2450" b="1" spc="-11" dirty="0">
                <a:solidFill>
                  <a:srgbClr val="C00000"/>
                </a:solidFill>
                <a:latin typeface="QHTJCE+MavenPro-Bold"/>
                <a:cs typeface="QHTJCE+MavenPro-Bold"/>
              </a:rPr>
              <a:t>Davranışlarını</a:t>
            </a:r>
            <a:r>
              <a:rPr sz="2450" b="1" spc="68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4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Değerlendirme</a:t>
            </a:r>
            <a:r>
              <a:rPr sz="2450" b="1" spc="60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4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Kurulu”</a:t>
            </a:r>
            <a:r>
              <a:rPr sz="2450" b="1" spc="56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450" spc="-80" dirty="0">
                <a:solidFill>
                  <a:srgbClr val="FFFFFF"/>
                </a:solidFill>
                <a:latin typeface="QHTJCE+MavenPro-Bold"/>
                <a:cs typeface="QHTJCE+MavenPro-Bold"/>
              </a:rPr>
              <a:t>var.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0538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800" y="555526"/>
            <a:ext cx="7446996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Dersleri</a:t>
            </a:r>
            <a:r>
              <a:rPr lang="tr-TR"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miz</a:t>
            </a:r>
            <a:r>
              <a:rPr sz="2550" spc="68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46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artıyor,</a:t>
            </a:r>
            <a:r>
              <a:rPr sz="2550" spc="10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23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konular</a:t>
            </a:r>
            <a:r>
              <a:rPr sz="2550" spc="8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lang="tr-TR" sz="2550" spc="-1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çeşitleniyor</a:t>
            </a:r>
            <a:r>
              <a:rPr sz="2550" spc="-1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;</a:t>
            </a:r>
            <a:r>
              <a:rPr sz="2550" spc="73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yaşlarda</a:t>
            </a:r>
            <a:r>
              <a:rPr lang="tr-TR"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artık</a:t>
            </a:r>
            <a:r>
              <a:rPr sz="2550" spc="64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55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çalışma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alışkanlığını</a:t>
            </a:r>
            <a:r>
              <a:rPr sz="25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lang="tr-TR" sz="2550" spc="66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daha çok </a:t>
            </a: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kazanmış</a:t>
            </a:r>
            <a:r>
              <a:rPr lang="tr-TR"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29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olmalı</a:t>
            </a:r>
            <a:r>
              <a:rPr lang="tr-TR" sz="2550" spc="-29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yız</a:t>
            </a:r>
            <a:r>
              <a:rPr sz="2550" spc="-29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.</a:t>
            </a:r>
            <a:endParaRPr lang="tr-TR" sz="2550" spc="-29" dirty="0" smtClean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endParaRPr lang="tr-TR" sz="1100" spc="-29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550" spc="-29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Mutlaka </a:t>
            </a:r>
            <a:r>
              <a:rPr lang="tr-TR" sz="2550" b="1" spc="-29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Haftalık Ders Çalışma Programı</a:t>
            </a:r>
            <a:r>
              <a:rPr lang="tr-TR" sz="2550" spc="-29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mız olmalı…</a:t>
            </a:r>
          </a:p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endParaRPr lang="tr-TR" sz="2550" spc="-29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550" b="1" spc="-29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Hiçbir şey plansız başarılamaz…</a:t>
            </a:r>
          </a:p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550" b="1" spc="-29" dirty="0" smtClean="0">
                <a:solidFill>
                  <a:schemeClr val="bg1"/>
                </a:solidFill>
                <a:latin typeface="QHTJCE+MavenPro-Bold"/>
                <a:cs typeface="QHTJCE+MavenPro-Bold"/>
              </a:rPr>
              <a:t>Bunu sakın </a:t>
            </a:r>
            <a:r>
              <a:rPr lang="tr-TR" sz="2550" b="1" spc="-29" dirty="0" err="1" smtClean="0">
                <a:solidFill>
                  <a:schemeClr val="bg1"/>
                </a:solidFill>
                <a:latin typeface="QHTJCE+MavenPro-Bold"/>
                <a:cs typeface="QHTJCE+MavenPro-Bold"/>
              </a:rPr>
              <a:t>unutnayınız</a:t>
            </a:r>
            <a:r>
              <a:rPr lang="tr-TR" sz="2550" b="1" spc="-29" dirty="0" smtClean="0">
                <a:solidFill>
                  <a:schemeClr val="bg1"/>
                </a:solidFill>
                <a:latin typeface="QHTJCE+MavenPro-Bold"/>
                <a:cs typeface="QHTJCE+MavenPro-Bold"/>
              </a:rPr>
              <a:t>.</a:t>
            </a:r>
            <a:endParaRPr sz="2550" b="1" spc="-29" dirty="0">
              <a:solidFill>
                <a:schemeClr val="bg1"/>
              </a:solidFill>
              <a:latin typeface="QHTJCE+MavenPro-Bold"/>
              <a:cs typeface="QHTJCE+MavenPro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0538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3799" y="411510"/>
            <a:ext cx="7298595" cy="1582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spc="-46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Büyüyor</a:t>
            </a:r>
            <a:r>
              <a:rPr lang="tr-TR" sz="2550" spc="-46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uz</a:t>
            </a:r>
            <a:r>
              <a:rPr sz="2550" spc="-46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,</a:t>
            </a:r>
            <a:r>
              <a:rPr sz="2550" spc="109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güçleniyor</a:t>
            </a:r>
            <a:r>
              <a:rPr lang="tr-TR"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uz</a:t>
            </a:r>
            <a:r>
              <a:rPr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;</a:t>
            </a:r>
            <a:r>
              <a:rPr sz="2550" spc="7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kaba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davranışlar</a:t>
            </a:r>
            <a:r>
              <a:rPr sz="255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79" dirty="0">
                <a:solidFill>
                  <a:srgbClr val="FFFFFF"/>
                </a:solidFill>
                <a:latin typeface="QHTJCE+MavenPro-Bold"/>
                <a:cs typeface="QHTJCE+MavenPro-Bold"/>
              </a:rPr>
              <a:t>ve</a:t>
            </a:r>
          </a:p>
          <a:p>
            <a:pPr marL="0" marR="0">
              <a:lnSpc>
                <a:spcPts val="2991"/>
              </a:lnSpc>
              <a:spcBef>
                <a:spcPts val="13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şakalar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artık</a:t>
            </a:r>
            <a:r>
              <a:rPr sz="25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zarar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41" dirty="0">
                <a:solidFill>
                  <a:srgbClr val="FFFFFF"/>
                </a:solidFill>
                <a:latin typeface="QHTJCE+MavenPro-Bold"/>
                <a:cs typeface="QHTJCE+MavenPro-Bold"/>
              </a:rPr>
              <a:t>verebilir.</a:t>
            </a:r>
            <a:r>
              <a:rPr sz="2550" spc="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Zorbalık</a:t>
            </a:r>
          </a:p>
          <a:p>
            <a:pPr marL="0" marR="0">
              <a:lnSpc>
                <a:spcPts val="2991"/>
              </a:lnSpc>
              <a:spcBef>
                <a:spcPts val="63"/>
              </a:spcBef>
              <a:spcAft>
                <a:spcPts val="0"/>
              </a:spcAft>
            </a:pPr>
            <a:r>
              <a:rPr sz="2550" b="1" spc="-13" dirty="0">
                <a:solidFill>
                  <a:srgbClr val="C00000"/>
                </a:solidFill>
                <a:latin typeface="QHTJCE+MavenPro-Bold"/>
                <a:cs typeface="QHTJCE+MavenPro-Bold"/>
              </a:rPr>
              <a:t>yapmamayı</a:t>
            </a:r>
            <a:r>
              <a:rPr sz="2550" b="1" spc="76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5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da</a:t>
            </a:r>
            <a:r>
              <a:rPr sz="2550" b="1" spc="65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5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zorbalardan</a:t>
            </a:r>
            <a:r>
              <a:rPr sz="2550" b="1" spc="69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550" b="1" spc="-28" dirty="0" err="1">
                <a:solidFill>
                  <a:srgbClr val="C00000"/>
                </a:solidFill>
                <a:latin typeface="QHTJCE+MavenPro-Bold"/>
                <a:cs typeface="QHTJCE+MavenPro-Bold"/>
              </a:rPr>
              <a:t>korunmayı</a:t>
            </a:r>
            <a:r>
              <a:rPr sz="2550" b="1" spc="92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55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d</a:t>
            </a:r>
            <a:r>
              <a:rPr lang="tr-TR" sz="255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a</a:t>
            </a:r>
            <a:endParaRPr sz="2550" b="1" dirty="0">
              <a:solidFill>
                <a:srgbClr val="C00000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2991"/>
              </a:lnSpc>
              <a:spcBef>
                <a:spcPts val="63"/>
              </a:spcBef>
              <a:spcAft>
                <a:spcPts val="0"/>
              </a:spcAft>
            </a:pPr>
            <a:r>
              <a:rPr sz="255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öğrenme</a:t>
            </a:r>
            <a:r>
              <a:rPr lang="tr-TR" sz="255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miz</a:t>
            </a:r>
            <a:r>
              <a:rPr sz="2550" spc="63" dirty="0" smtClean="0">
                <a:solidFill>
                  <a:srgbClr val="85200C"/>
                </a:solidFill>
                <a:latin typeface="QHTJCE+MavenPro-Bold"/>
                <a:cs typeface="QHTJCE+MavenPro-Bold"/>
              </a:rPr>
              <a:t> </a:t>
            </a:r>
            <a:r>
              <a:rPr sz="2550" spc="-41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746" y="2547946"/>
            <a:ext cx="76507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Öğrenme</a:t>
            </a:r>
            <a:r>
              <a:rPr lang="tr-TR"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nize</a:t>
            </a:r>
            <a:r>
              <a:rPr sz="2550" spc="68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yardımcı</a:t>
            </a:r>
            <a:r>
              <a:rPr sz="2550" spc="7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ol</a:t>
            </a:r>
            <a:r>
              <a:rPr lang="tr-TR" sz="25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mak</a:t>
            </a:r>
            <a:r>
              <a:rPr lang="tr-TR"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için</a:t>
            </a:r>
            <a:r>
              <a:rPr sz="25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,</a:t>
            </a:r>
            <a:r>
              <a:rPr sz="2550" spc="66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gerekirse</a:t>
            </a:r>
          </a:p>
          <a:p>
            <a:pPr marL="0" marR="0">
              <a:lnSpc>
                <a:spcPts val="2991"/>
              </a:lnSpc>
              <a:spcBef>
                <a:spcPts val="13"/>
              </a:spcBef>
              <a:spcAft>
                <a:spcPts val="0"/>
              </a:spcAft>
            </a:pPr>
            <a:r>
              <a:rPr sz="25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Rehberlik</a:t>
            </a:r>
            <a:r>
              <a:rPr sz="2550" b="1" spc="65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5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Servisi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nden</a:t>
            </a:r>
            <a:r>
              <a:rPr sz="25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destek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8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</a:t>
            </a:r>
            <a:r>
              <a:rPr lang="tr-TR" sz="2550" spc="-18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abilrsiniz</a:t>
            </a:r>
            <a:r>
              <a:rPr lang="tr-TR" sz="2550" spc="-18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…</a:t>
            </a:r>
            <a:endParaRPr sz="2550" spc="-11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20098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1373794"/>
            <a:ext cx="3143402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EN</a:t>
            </a:r>
            <a:r>
              <a:rPr sz="3600" spc="9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ÖNEMLİSİ;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725" y="2695764"/>
            <a:ext cx="5715152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6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3600" spc="12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3600" spc="10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</a:p>
          <a:p>
            <a:pPr marL="0" marR="0">
              <a:lnSpc>
                <a:spcPts val="4230"/>
              </a:lnSpc>
              <a:spcBef>
                <a:spcPts val="140"/>
              </a:spcBef>
              <a:spcAft>
                <a:spcPts val="0"/>
              </a:spcAft>
            </a:pPr>
            <a:r>
              <a:rPr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ÖĞREN</a:t>
            </a: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İN</a:t>
            </a:r>
            <a:r>
              <a:rPr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,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4230"/>
              </a:lnSpc>
              <a:spcBef>
                <a:spcPts val="89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ÇOOOOOK</a:t>
            </a:r>
            <a:r>
              <a:rPr sz="3600" b="1" spc="93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360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EĞLEN</a:t>
            </a:r>
            <a:r>
              <a:rPr lang="tr-TR" sz="360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İNNN;</a:t>
            </a:r>
          </a:p>
          <a:p>
            <a:pPr marL="0" marR="0">
              <a:lnSpc>
                <a:spcPts val="4230"/>
              </a:lnSpc>
              <a:spcBef>
                <a:spcPts val="89"/>
              </a:spcBef>
              <a:spcAft>
                <a:spcPts val="0"/>
              </a:spcAft>
            </a:pPr>
            <a:r>
              <a:rPr lang="tr-TR" sz="360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MUTLU OLUNN...</a:t>
            </a:r>
            <a:endParaRPr sz="3600" b="1" dirty="0">
              <a:solidFill>
                <a:srgbClr val="C00000"/>
              </a:solidFill>
              <a:latin typeface="QHTJCE+MavenPro-Bold"/>
              <a:cs typeface="QHTJCE+MavenPro-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536" y="627534"/>
            <a:ext cx="7694723" cy="232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54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Bölgemizdeki Ortaokullar</a:t>
            </a:r>
            <a:endParaRPr sz="54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7828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Mesut </a:t>
            </a:r>
            <a:r>
              <a:rPr lang="tr-TR" sz="36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Acu</a:t>
            </a: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534"/>
            <a:ext cx="7893874" cy="44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7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Battalgazi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0079"/>
            <a:ext cx="7820118" cy="42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15 Temmuz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542"/>
            <a:ext cx="78194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2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48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Veysel Tiryaki İmam Hatip Ortaokulu</a:t>
            </a:r>
            <a:endParaRPr sz="28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4" y="632461"/>
            <a:ext cx="7938862" cy="44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1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7584" y="846638"/>
            <a:ext cx="6552728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Ortaokullu </a:t>
            </a:r>
            <a:r>
              <a:rPr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lang="tr-TR"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olmaya </a:t>
            </a:r>
          </a:p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hazır</a:t>
            </a:r>
            <a:r>
              <a:rPr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mısınız?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424" y="1851670"/>
            <a:ext cx="7848041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B</a:t>
            </a:r>
            <a:r>
              <a:rPr sz="3200" spc="-45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üyüyor</a:t>
            </a:r>
            <a:r>
              <a:rPr sz="3200" spc="-45" dirty="0">
                <a:solidFill>
                  <a:srgbClr val="FFFFFF"/>
                </a:solidFill>
                <a:latin typeface="QHTJCE+MavenPro-Bold"/>
                <a:cs typeface="QHTJCE+MavenPro-Bold"/>
              </a:rPr>
              <a:t>,</a:t>
            </a:r>
            <a:r>
              <a:rPr sz="3200" spc="11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spc="-3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gelişiyor</a:t>
            </a:r>
            <a:r>
              <a:rPr lang="tr-TR" sz="3200" spc="-3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uz…</a:t>
            </a:r>
          </a:p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spc="-30" dirty="0">
                <a:solidFill>
                  <a:srgbClr val="FFFFFF"/>
                </a:solidFill>
                <a:latin typeface="QHTJCE+MavenPro-Bold"/>
                <a:cs typeface="QHTJCE+MavenPro-Bold"/>
              </a:rPr>
              <a:t>İ</a:t>
            </a:r>
            <a:r>
              <a:rPr lang="tr-TR" sz="3200" spc="-3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lkokuldan mezun oluyoruz…</a:t>
            </a:r>
          </a:p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spc="-3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Eylül ayında artık ortaokul öğrencisi  olacağız…</a:t>
            </a:r>
            <a:endParaRPr sz="3200" spc="-3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552" y="1923678"/>
            <a:ext cx="6768752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Beslenme,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Kaliteli</a:t>
            </a:r>
            <a:r>
              <a:rPr sz="2650" b="1" spc="67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spc="-88" dirty="0">
                <a:solidFill>
                  <a:srgbClr val="C00000"/>
                </a:solidFill>
                <a:latin typeface="QHTJCE+MavenPro-Bold"/>
                <a:cs typeface="QHTJCE+MavenPro-Bold"/>
              </a:rPr>
              <a:t>ve</a:t>
            </a:r>
            <a:r>
              <a:rPr sz="2650" b="1" spc="148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spc="-18" dirty="0">
                <a:solidFill>
                  <a:srgbClr val="C00000"/>
                </a:solidFill>
                <a:latin typeface="QHTJCE+MavenPro-Bold"/>
                <a:cs typeface="QHTJCE+MavenPro-Bold"/>
              </a:rPr>
              <a:t>yeterli</a:t>
            </a:r>
            <a:r>
              <a:rPr sz="2650" b="1" spc="81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uyku,</a:t>
            </a:r>
          </a:p>
          <a:p>
            <a:pPr marL="0" marR="0">
              <a:lnSpc>
                <a:spcPts val="3101"/>
              </a:lnSpc>
              <a:spcBef>
                <a:spcPts val="15"/>
              </a:spcBef>
              <a:spcAft>
                <a:spcPts val="0"/>
              </a:spcAft>
            </a:pPr>
            <a:r>
              <a:rPr sz="2650" b="1" spc="-61" dirty="0">
                <a:solidFill>
                  <a:srgbClr val="C00000"/>
                </a:solidFill>
                <a:latin typeface="QHTJCE+MavenPro-Bold"/>
                <a:cs typeface="QHTJCE+MavenPro-Bold"/>
              </a:rPr>
              <a:t>Spor,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Kişisel</a:t>
            </a:r>
            <a:r>
              <a:rPr sz="2650" b="1" spc="67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temizlik,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b="1" dirty="0" err="1">
                <a:solidFill>
                  <a:srgbClr val="C00000"/>
                </a:solidFill>
                <a:latin typeface="QHTJCE+MavenPro-Bold"/>
                <a:cs typeface="QHTJCE+MavenPro-Bold"/>
              </a:rPr>
              <a:t>Güzel</a:t>
            </a:r>
            <a:r>
              <a:rPr sz="2650" b="1" spc="68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dostluklar</a:t>
            </a:r>
            <a:r>
              <a:rPr lang="tr-TR" sz="2650" b="1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,</a:t>
            </a:r>
            <a:r>
              <a:rPr sz="2650" b="1" spc="66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5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zaman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önemli</a:t>
            </a:r>
            <a:r>
              <a:rPr lang="tr-TR"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;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lang="tr-TR" sz="26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A</a:t>
            </a:r>
            <a:r>
              <a:rPr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m</a:t>
            </a:r>
            <a:r>
              <a:rPr lang="tr-TR"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</a:t>
            </a:r>
            <a:r>
              <a:rPr lang="tr-TR"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4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büyürken</a:t>
            </a:r>
            <a:r>
              <a:rPr sz="2650" spc="83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önemli.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572467" y="768549"/>
            <a:ext cx="6768752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Ortaokul döneminde her zaman olduğu gibi dikkat etmen gereken konular var: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3" y="843558"/>
            <a:ext cx="7838739" cy="319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spc="-2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Bundan </a:t>
            </a: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sonra</a:t>
            </a:r>
            <a:r>
              <a:rPr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32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32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için</a:t>
            </a:r>
            <a:r>
              <a:rPr sz="32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ilgili</a:t>
            </a:r>
            <a:r>
              <a:rPr sz="32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branş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öğretmenleri</a:t>
            </a:r>
            <a:r>
              <a:rPr lang="tr-TR"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niz</a:t>
            </a:r>
            <a:r>
              <a:rPr sz="3200" spc="7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lang="tr-TR"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lerinize</a:t>
            </a:r>
            <a:r>
              <a:rPr sz="3200" spc="71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girecek</a:t>
            </a:r>
            <a:r>
              <a:rPr sz="32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.</a:t>
            </a:r>
            <a:endParaRPr lang="tr-TR" sz="3200" dirty="0" smtClean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endParaRPr lang="tr-TR" sz="3200" spc="73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Onlarla</a:t>
            </a:r>
            <a:r>
              <a:rPr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32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32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keyiﬂi</a:t>
            </a:r>
            <a:r>
              <a:rPr sz="3200" spc="10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dersler</a:t>
            </a:r>
            <a:r>
              <a:rPr sz="320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spc="-34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işleyecek</a:t>
            </a:r>
            <a:r>
              <a:rPr lang="tr-TR" sz="3200" spc="-34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siniz.</a:t>
            </a:r>
            <a:endParaRPr sz="3200" spc="-34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endParaRPr lang="tr-TR" sz="3200" dirty="0" smtClean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32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3200" spc="67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öğretmenleri</a:t>
            </a:r>
            <a:r>
              <a:rPr lang="tr-TR" sz="32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n</a:t>
            </a: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izden</a:t>
            </a:r>
            <a:r>
              <a:rPr sz="3200" spc="7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biri</a:t>
            </a:r>
            <a:r>
              <a:rPr sz="32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lang="tr-TR" sz="32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sizin</a:t>
            </a:r>
            <a:endParaRPr sz="3200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054"/>
              </a:lnSpc>
              <a:spcBef>
                <a:spcPts val="65"/>
              </a:spcBef>
              <a:spcAft>
                <a:spcPts val="0"/>
              </a:spcAft>
            </a:pPr>
            <a:r>
              <a:rPr sz="32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sınıfın</a:t>
            </a:r>
            <a:r>
              <a:rPr sz="3200" spc="64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sınıf</a:t>
            </a:r>
            <a:r>
              <a:rPr sz="3200" b="1" spc="67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3200" b="1" dirty="0" err="1">
                <a:solidFill>
                  <a:srgbClr val="C00000"/>
                </a:solidFill>
                <a:latin typeface="QHTJCE+MavenPro-Bold"/>
                <a:cs typeface="QHTJCE+MavenPro-Bold"/>
              </a:rPr>
              <a:t>rehber</a:t>
            </a:r>
            <a:r>
              <a:rPr sz="3200" b="1" spc="76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320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öğretmeni</a:t>
            </a:r>
            <a:r>
              <a:rPr lang="tr-TR" sz="3200" b="1" dirty="0" err="1" smtClean="0">
                <a:solidFill>
                  <a:srgbClr val="C00000"/>
                </a:solidFill>
                <a:latin typeface="QHTJCE+MavenPro-Bold"/>
                <a:cs typeface="QHTJCE+MavenPro-Bold"/>
              </a:rPr>
              <a:t>niz</a:t>
            </a:r>
            <a:r>
              <a:rPr sz="3200" b="1" spc="64" dirty="0" smtClean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3200" dirty="0">
                <a:solidFill>
                  <a:srgbClr val="FFFFFF"/>
                </a:solidFill>
                <a:latin typeface="QHTJCE+MavenPro-Bold"/>
                <a:cs typeface="QHTJCE+MavenPro-Bold"/>
              </a:rPr>
              <a:t>olacak.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0775" y="4750707"/>
            <a:ext cx="1410957" cy="282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QQVCTW+Oswald-Bold"/>
                <a:cs typeface="QQVCTW+Oswald-Bold"/>
              </a:rPr>
              <a:t>BEDEN EĞİTİMİ ÖĞ.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100" y="4800315"/>
            <a:ext cx="1839315" cy="263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QVCTW+Oswald-Bold"/>
                <a:cs typeface="QQVCTW+Oswald-Bold"/>
              </a:rPr>
              <a:t>BİLİŞİM TEKNOLOJİLERİ</a:t>
            </a:r>
            <a:r>
              <a:rPr sz="1200" spc="12" dirty="0">
                <a:solidFill>
                  <a:srgbClr val="000000"/>
                </a:solidFill>
                <a:latin typeface="QQVCTW+Oswald-Bold"/>
                <a:cs typeface="QQVCTW+Oswald-Bold"/>
              </a:rPr>
              <a:t> </a:t>
            </a:r>
            <a:r>
              <a:rPr sz="1200" dirty="0">
                <a:solidFill>
                  <a:srgbClr val="000000"/>
                </a:solidFill>
                <a:latin typeface="QQVCTW+Oswald-Bold"/>
                <a:cs typeface="QQVCTW+Oswald-Bold"/>
              </a:rPr>
              <a:t>ÖĞ.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4" y="738061"/>
            <a:ext cx="798275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9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İlkokuldan</a:t>
            </a:r>
            <a:r>
              <a:rPr sz="2650" spc="7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sonra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gid</a:t>
            </a:r>
            <a:r>
              <a:rPr lang="tr-TR" sz="26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ebileceğiniz</a:t>
            </a:r>
            <a:r>
              <a:rPr sz="2650" spc="64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399" y="1542733"/>
            <a:ext cx="4566532" cy="83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52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1.</a:t>
            </a:r>
            <a:r>
              <a:rPr sz="2650" spc="113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8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2.</a:t>
            </a:r>
            <a:r>
              <a:rPr sz="2650" spc="113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  <a:r>
              <a:rPr sz="26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</a:t>
            </a:r>
            <a:r>
              <a:rPr lang="tr-TR"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.</a:t>
            </a:r>
            <a:endParaRPr sz="265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725" y="2749741"/>
            <a:ext cx="7292857" cy="1639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Gitmek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istediğiniz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ortaokulu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1" dirty="0">
                <a:solidFill>
                  <a:srgbClr val="FFFFFF"/>
                </a:solidFill>
                <a:latin typeface="QHTJCE+MavenPro-Bold"/>
                <a:cs typeface="QHTJCE+MavenPro-Bold"/>
              </a:rPr>
              <a:t>seçerken;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spc="-21" dirty="0">
                <a:solidFill>
                  <a:srgbClr val="FFFFFF"/>
                </a:solidFill>
                <a:latin typeface="QHTJCE+MavenPro-Bold"/>
                <a:cs typeface="QHTJCE+MavenPro-Bold"/>
              </a:rPr>
              <a:t>ilkokulda</a:t>
            </a:r>
            <a:r>
              <a:rPr sz="2650" spc="8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olduğu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gibi</a:t>
            </a:r>
            <a:r>
              <a:rPr sz="2650" spc="5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b="1" spc="-26" dirty="0">
                <a:solidFill>
                  <a:srgbClr val="C00000"/>
                </a:solidFill>
                <a:latin typeface="QHTJCE+MavenPro-Bold"/>
                <a:cs typeface="QHTJCE+MavenPro-Bold"/>
              </a:rPr>
              <a:t>kayıt</a:t>
            </a:r>
            <a:r>
              <a:rPr sz="2650" b="1" spc="87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65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bölgesi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nde</a:t>
            </a:r>
          </a:p>
          <a:p>
            <a:pPr marL="0" marR="0">
              <a:lnSpc>
                <a:spcPts val="3101"/>
              </a:lnSpc>
              <a:spcBef>
                <a:spcPts val="16"/>
              </a:spcBef>
              <a:spcAft>
                <a:spcPts val="0"/>
              </a:spcAft>
            </a:pPr>
            <a:r>
              <a:rPr sz="2650" spc="-17" dirty="0">
                <a:solidFill>
                  <a:srgbClr val="FFFFFF"/>
                </a:solidFill>
                <a:latin typeface="QHTJCE+MavenPro-Bold"/>
                <a:cs typeface="QHTJCE+MavenPro-Bold"/>
              </a:rPr>
              <a:t>oturuyor</a:t>
            </a:r>
            <a:r>
              <a:rPr sz="2650" spc="7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olmanız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11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gerekli.</a:t>
            </a:r>
            <a:r>
              <a:rPr sz="265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  <a:r>
              <a:rPr sz="26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</a:p>
          <a:p>
            <a:pPr marL="0" marR="0">
              <a:lnSpc>
                <a:spcPts val="3101"/>
              </a:lnSpc>
              <a:spcBef>
                <a:spcPts val="66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Ortaokullarında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ise</a:t>
            </a:r>
            <a:r>
              <a:rPr sz="2650" spc="6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şart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4" dirty="0">
                <a:solidFill>
                  <a:srgbClr val="FFFFFF"/>
                </a:solidFill>
                <a:latin typeface="QHTJCE+MavenPro-Bold"/>
                <a:cs typeface="QHTJCE+MavenPro-Bold"/>
              </a:rPr>
              <a:t>aranmamaktadır.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763778"/>
            <a:ext cx="7258964" cy="240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6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</a:t>
            </a:r>
            <a:r>
              <a:rPr sz="2600" spc="8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gün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6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saat,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Haftada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30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dersimiz</a:t>
            </a:r>
            <a:r>
              <a:rPr sz="260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vardı.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ise;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gidilen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okula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QHTJCE+MavenPro-Bold"/>
                <a:cs typeface="QHTJCE+MavenPro-Bold"/>
              </a:rPr>
              <a:t>göre</a:t>
            </a:r>
            <a:r>
              <a:rPr sz="2600" spc="8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değişmekle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birlikte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gün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7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saat,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haftada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35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QHTJCE+MavenPro-Bold"/>
                <a:cs typeface="QHTJCE+MavenPro-Bold"/>
              </a:rPr>
              <a:t>bulunmaktadır.</a:t>
            </a:r>
            <a:r>
              <a:rPr sz="2600" spc="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</a:p>
          <a:p>
            <a:pPr marL="0" marR="0">
              <a:lnSpc>
                <a:spcPts val="3054"/>
              </a:lnSpc>
              <a:spcBef>
                <a:spcPts val="6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Ortaokullarında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ise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36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52" dirty="0">
                <a:solidFill>
                  <a:srgbClr val="FFFFFF"/>
                </a:solidFill>
                <a:latin typeface="QHTJCE+MavenPro-Bold"/>
                <a:cs typeface="QHTJCE+MavenPro-Bold"/>
              </a:rPr>
              <a:t>vardır.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4725" y="3428555"/>
            <a:ext cx="1088020" cy="618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3" dirty="0">
                <a:solidFill>
                  <a:srgbClr val="000000"/>
                </a:solidFill>
                <a:latin typeface="FIUISQ+Arial-BoldMT"/>
                <a:cs typeface="FIUISQ+Arial-BoldMT"/>
              </a:rPr>
              <a:t>PAZARTESİ</a:t>
            </a:r>
          </a:p>
          <a:p>
            <a:pPr marL="0" marR="0">
              <a:lnSpc>
                <a:spcPts val="1452"/>
              </a:lnSpc>
              <a:spcBef>
                <a:spcPts val="16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1225" y="3428555"/>
            <a:ext cx="528470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SALI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57725" y="3428555"/>
            <a:ext cx="2284780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ÇARŞAMBA</a:t>
            </a:r>
            <a:r>
              <a:rPr sz="1300" spc="1595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PERŞEMBE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0725" y="3428555"/>
            <a:ext cx="64761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CUMA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8225" y="3826145"/>
            <a:ext cx="892712" cy="6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1,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2,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3,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4</a:t>
            </a:r>
          </a:p>
          <a:p>
            <a:pPr marL="0" marR="0">
              <a:lnSpc>
                <a:spcPts val="1675"/>
              </a:lnSpc>
              <a:spcBef>
                <a:spcPts val="1513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5,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6,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7,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12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577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42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70725" y="3824755"/>
            <a:ext cx="748410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4725" y="4236180"/>
            <a:ext cx="74840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146" name="Picture 2" descr="C:\Users\COMPAQ-PC\Desktop\Adsı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0538"/>
            <a:ext cx="5921079" cy="51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7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1925" y="243885"/>
            <a:ext cx="2408195" cy="48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İMAM</a:t>
            </a:r>
            <a:r>
              <a:rPr sz="1000" spc="26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19" dirty="0">
                <a:solidFill>
                  <a:srgbClr val="000000"/>
                </a:solidFill>
                <a:latin typeface="FIUISQ+Arial-BoldMT"/>
                <a:cs typeface="FIUISQ+Arial-BoldMT"/>
              </a:rPr>
              <a:t>HATİP</a:t>
            </a:r>
            <a:r>
              <a:rPr sz="1000" spc="26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FIUISQ+Arial-BoldMT"/>
                <a:cs typeface="FIUISQ+Arial-BoldMT"/>
              </a:rPr>
              <a:t>ORTAOKULU</a:t>
            </a:r>
            <a:r>
              <a:rPr sz="1000" spc="313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DERSLER</a:t>
            </a:r>
          </a:p>
          <a:p>
            <a:pPr marL="0" marR="0">
              <a:lnSpc>
                <a:spcPts val="893"/>
              </a:lnSpc>
              <a:spcBef>
                <a:spcPts val="151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TÜRKÇE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1900" y="243885"/>
            <a:ext cx="9114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DERS</a:t>
            </a:r>
            <a:r>
              <a:rPr sz="1000" spc="26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19" dirty="0">
                <a:solidFill>
                  <a:srgbClr val="000000"/>
                </a:solidFill>
                <a:latin typeface="FIUISQ+Arial-BoldMT"/>
                <a:cs typeface="FIUISQ+Arial-BoldMT"/>
              </a:rPr>
              <a:t>SAATİ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50550" y="577720"/>
            <a:ext cx="208905" cy="4418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6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5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4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3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3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lang="tr-TR"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  <a:endParaRPr sz="800" dirty="0">
              <a:solidFill>
                <a:srgbClr val="000000"/>
              </a:solidFill>
              <a:latin typeface="HMUGHS+ArialMT"/>
              <a:cs typeface="HMUGHS+ArialMT"/>
            </a:endParaRP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lang="tr-TR"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  <a:endParaRPr sz="800" dirty="0">
              <a:solidFill>
                <a:srgbClr val="000000"/>
              </a:solidFill>
              <a:latin typeface="HMUGHS+ArialMT"/>
              <a:cs typeface="HMUGHS+ArialMT"/>
            </a:endParaRP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1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1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lang="tr-TR" sz="800" dirty="0" smtClean="0">
                <a:solidFill>
                  <a:srgbClr val="000000"/>
                </a:solidFill>
                <a:latin typeface="HMUGHS+ArialMT"/>
                <a:cs typeface="HMUGHS+ArialMT"/>
              </a:rPr>
              <a:t>1</a:t>
            </a:r>
            <a:endParaRPr sz="800" dirty="0">
              <a:solidFill>
                <a:srgbClr val="000000"/>
              </a:solidFill>
              <a:latin typeface="HMUGHS+ArialMT"/>
              <a:cs typeface="HMUGHS+ArialMT"/>
            </a:endParaRP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endParaRPr sz="800" dirty="0">
              <a:solidFill>
                <a:srgbClr val="000000"/>
              </a:solidFill>
              <a:latin typeface="HMUGHS+ArialMT"/>
              <a:cs typeface="HMUGHS+Arial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1925" y="882470"/>
            <a:ext cx="74508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spc="-15" dirty="0">
                <a:solidFill>
                  <a:srgbClr val="000000"/>
                </a:solidFill>
                <a:latin typeface="HMUGHS+ArialMT"/>
                <a:cs typeface="HMUGHS+ArialMT"/>
              </a:rPr>
              <a:t>MATEMATİK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1925" y="1187220"/>
            <a:ext cx="87435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FEN BİLİMLERİ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1200" y="1262029"/>
            <a:ext cx="1778228" cy="381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  <a:r>
              <a:rPr sz="2300" spc="5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1925" y="1491970"/>
            <a:ext cx="1032273" cy="45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spc="-13" dirty="0">
                <a:solidFill>
                  <a:srgbClr val="000000"/>
                </a:solidFill>
                <a:latin typeface="HMUGHS+ArialMT"/>
                <a:cs typeface="HMUGHS+ArialMT"/>
              </a:rPr>
              <a:t>SOSYAL</a:t>
            </a:r>
            <a:r>
              <a:rPr sz="800" spc="-18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BİLGİLER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İNGİLİZCE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1200" y="1612549"/>
            <a:ext cx="2360968" cy="1082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Ortaokullarında</a:t>
            </a:r>
          </a:p>
          <a:p>
            <a:pPr marL="0" marR="0">
              <a:lnSpc>
                <a:spcPts val="2702"/>
              </a:lnSpc>
              <a:spcBef>
                <a:spcPts val="57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5.</a:t>
            </a:r>
            <a:r>
              <a:rPr sz="2300" spc="5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lang="tr-TR"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s</a:t>
            </a:r>
            <a:r>
              <a:rPr sz="23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ınıfta</a:t>
            </a:r>
            <a:r>
              <a:rPr sz="2300" spc="59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hangi</a:t>
            </a:r>
          </a:p>
          <a:p>
            <a:pPr marL="0" marR="0">
              <a:lnSpc>
                <a:spcPts val="2702"/>
              </a:lnSpc>
              <a:spcBef>
                <a:spcPts val="7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dersler</a:t>
            </a:r>
            <a:r>
              <a:rPr sz="2300" spc="6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QHTJCE+MavenPro-Bold"/>
                <a:cs typeface="QHTJCE+MavenPro-Bold"/>
              </a:rPr>
              <a:t>var?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21925" y="2101470"/>
            <a:ext cx="1906220" cy="1370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BİLİŞİM</a:t>
            </a:r>
            <a:r>
              <a:rPr sz="800" spc="-14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TEKNOLOJİLERİ VE</a:t>
            </a:r>
            <a:r>
              <a:rPr sz="800" spc="-15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spc="-10" dirty="0">
                <a:solidFill>
                  <a:srgbClr val="000000"/>
                </a:solidFill>
                <a:latin typeface="HMUGHS+ArialMT"/>
                <a:cs typeface="HMUGHS+ArialMT"/>
              </a:rPr>
              <a:t>YAZILIM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DİN </a:t>
            </a:r>
            <a:r>
              <a:rPr sz="800" spc="-10" dirty="0">
                <a:solidFill>
                  <a:srgbClr val="000000"/>
                </a:solidFill>
                <a:latin typeface="HMUGHS+ArialMT"/>
                <a:cs typeface="HMUGHS+ArialMT"/>
              </a:rPr>
              <a:t>KÜLTÜRÜ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 VE</a:t>
            </a:r>
            <a:r>
              <a:rPr sz="800" spc="-45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AHLAK BİLGİSİ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BEDEN </a:t>
            </a:r>
            <a:r>
              <a:rPr sz="800" spc="-23" dirty="0">
                <a:solidFill>
                  <a:srgbClr val="000000"/>
                </a:solidFill>
                <a:latin typeface="HMUGHS+ArialMT"/>
                <a:cs typeface="HMUGHS+ArialMT"/>
              </a:rPr>
              <a:t>EĞİT.</a:t>
            </a:r>
            <a:r>
              <a:rPr sz="800" spc="21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VE SPOR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GÖRSEL</a:t>
            </a:r>
            <a:r>
              <a:rPr sz="800" spc="-3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SANATLAR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MÜZİK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1200" y="3014629"/>
            <a:ext cx="227771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2"/>
              </a:lnSpc>
              <a:spcBef>
                <a:spcPts val="0"/>
              </a:spcBef>
              <a:spcAft>
                <a:spcPts val="0"/>
              </a:spcAft>
            </a:pPr>
            <a:r>
              <a:rPr sz="2300" b="1" spc="-31" dirty="0">
                <a:solidFill>
                  <a:srgbClr val="C00000"/>
                </a:solidFill>
                <a:latin typeface="QHTJCE+MavenPro-Bold"/>
                <a:cs typeface="QHTJCE+MavenPro-Bold"/>
              </a:rPr>
              <a:t>Toplam</a:t>
            </a:r>
            <a:r>
              <a:rPr sz="2300" b="1" spc="90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30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36</a:t>
            </a:r>
            <a:r>
              <a:rPr sz="2300" b="1" spc="59" dirty="0">
                <a:solidFill>
                  <a:srgbClr val="C00000"/>
                </a:solidFill>
                <a:latin typeface="QHTJCE+MavenPro-Bold"/>
                <a:cs typeface="QHTJCE+MavenPro-Bold"/>
              </a:rPr>
              <a:t> </a:t>
            </a:r>
            <a:r>
              <a:rPr sz="2300" b="1" dirty="0">
                <a:solidFill>
                  <a:srgbClr val="C00000"/>
                </a:solidFill>
                <a:latin typeface="QHTJCE+MavenPro-Bold"/>
                <a:cs typeface="QHTJCE+MavenPro-Bold"/>
              </a:rPr>
              <a:t>saat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1925" y="3625220"/>
            <a:ext cx="941934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KUR’AN-I KERİM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21925" y="3929970"/>
            <a:ext cx="570210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ARAPÇA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21925" y="4234720"/>
            <a:ext cx="143833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Hz. MUHAMMED’İN </a:t>
            </a:r>
            <a:r>
              <a:rPr sz="800" spc="-36" dirty="0">
                <a:solidFill>
                  <a:srgbClr val="000000"/>
                </a:solidFill>
                <a:latin typeface="HMUGHS+ArialMT"/>
                <a:cs typeface="HMUGHS+ArialMT"/>
              </a:rPr>
              <a:t>HAYATI</a:t>
            </a:r>
          </a:p>
          <a:p>
            <a:pPr marL="0" marR="0">
              <a:lnSpc>
                <a:spcPts val="893"/>
              </a:lnSpc>
              <a:spcBef>
                <a:spcPts val="1505"/>
              </a:spcBef>
              <a:spcAft>
                <a:spcPts val="0"/>
              </a:spcAft>
            </a:pPr>
            <a:r>
              <a:rPr sz="800" dirty="0" smtClean="0">
                <a:solidFill>
                  <a:srgbClr val="000000"/>
                </a:solidFill>
                <a:latin typeface="HMUGHS+ArialMT"/>
                <a:cs typeface="HMUGHS+ArialMT"/>
              </a:rPr>
              <a:t>SEÇMELİ </a:t>
            </a:r>
            <a:r>
              <a:rPr sz="800" dirty="0">
                <a:solidFill>
                  <a:srgbClr val="000000"/>
                </a:solidFill>
                <a:latin typeface="HMUGHS+ArialMT"/>
                <a:cs typeface="HMUGHS+ArialMT"/>
              </a:rPr>
              <a:t>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444</Words>
  <Application>Microsoft Office PowerPoint</Application>
  <PresentationFormat>Ekran Gösterisi (16:9)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QHTJCE+MavenPro-Bold</vt:lpstr>
      <vt:lpstr>FIUISQ+Arial-BoldMT</vt:lpstr>
      <vt:lpstr>Calibri</vt:lpstr>
      <vt:lpstr>HMUGHS+ArialMT</vt:lpstr>
      <vt:lpstr>QQVCTW+Oswald-Bold</vt:lpstr>
      <vt:lpstr>Theme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COMPAQ-PC</cp:lastModifiedBy>
  <cp:revision>50</cp:revision>
  <dcterms:modified xsi:type="dcterms:W3CDTF">2023-12-13T09:10:19Z</dcterms:modified>
</cp:coreProperties>
</file>