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handoutMasterIdLst>
    <p:handoutMasterId r:id="rId21"/>
  </p:handoutMasterIdLst>
  <p:sldIdLst>
    <p:sldId id="291" r:id="rId2"/>
    <p:sldId id="290" r:id="rId3"/>
    <p:sldId id="256" r:id="rId4"/>
    <p:sldId id="282" r:id="rId5"/>
    <p:sldId id="283" r:id="rId6"/>
    <p:sldId id="281" r:id="rId7"/>
    <p:sldId id="257" r:id="rId8"/>
    <p:sldId id="258" r:id="rId9"/>
    <p:sldId id="259" r:id="rId10"/>
    <p:sldId id="260" r:id="rId11"/>
    <p:sldId id="261" r:id="rId12"/>
    <p:sldId id="262" r:id="rId13"/>
    <p:sldId id="263" r:id="rId14"/>
    <p:sldId id="288" r:id="rId15"/>
    <p:sldId id="287" r:id="rId16"/>
    <p:sldId id="273" r:id="rId17"/>
    <p:sldId id="292" r:id="rId18"/>
    <p:sldId id="280"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F11776-8316-4ED0-A532-90AC9FBA5BDC}" type="datetimeFigureOut">
              <a:rPr lang="tr-TR" smtClean="0"/>
              <a:pPr/>
              <a:t>13.12.2023</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4DA2C9-194D-4AC3-87AB-4BD4FCDD548B}" type="slidenum">
              <a:rPr lang="tr-TR" smtClean="0"/>
              <a:pPr/>
              <a:t>‹#›</a:t>
            </a:fld>
            <a:endParaRPr lang="tr-TR"/>
          </a:p>
        </p:txBody>
      </p:sp>
    </p:spTree>
    <p:extLst>
      <p:ext uri="{BB962C8B-B14F-4D97-AF65-F5344CB8AC3E}">
        <p14:creationId xmlns:p14="http://schemas.microsoft.com/office/powerpoint/2010/main" val="644890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B3CBAC-DA14-41BB-A61B-F7E64DC97912}" type="datetimeFigureOut">
              <a:rPr lang="tr-TR" smtClean="0"/>
              <a:pPr/>
              <a:t>13.12.2023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1642F4-C41D-4180-89F1-0D737C5C2613}" type="slidenum">
              <a:rPr lang="tr-TR" smtClean="0"/>
              <a:pPr/>
              <a:t>‹#›</a:t>
            </a:fld>
            <a:endParaRPr lang="tr-TR"/>
          </a:p>
        </p:txBody>
      </p:sp>
    </p:spTree>
    <p:extLst>
      <p:ext uri="{BB962C8B-B14F-4D97-AF65-F5344CB8AC3E}">
        <p14:creationId xmlns:p14="http://schemas.microsoft.com/office/powerpoint/2010/main" val="2313945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7E1642F4-C41D-4180-89F1-0D737C5C2613}" type="slidenum">
              <a:rPr lang="tr-TR" smtClean="0"/>
              <a:pPr/>
              <a:t>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Alt Başlık"/>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1B416664-1F07-492C-8B4E-68C9C8D8F458}" type="datetimeFigureOut">
              <a:rPr lang="tr-TR" smtClean="0"/>
              <a:pPr/>
              <a:t>13.12.2023</a:t>
            </a:fld>
            <a:endParaRPr lang="tr-TR"/>
          </a:p>
        </p:txBody>
      </p:sp>
      <p:sp>
        <p:nvSpPr>
          <p:cNvPr id="17" name="16 Altbilgi Yer Tutucusu"/>
          <p:cNvSpPr>
            <a:spLocks noGrp="1"/>
          </p:cNvSpPr>
          <p:nvPr>
            <p:ph type="ftr" sz="quarter" idx="11"/>
          </p:nvPr>
        </p:nvSpPr>
        <p:spPr/>
        <p:txBody>
          <a:bodyPr/>
          <a:lstStyle/>
          <a:p>
            <a:endParaRPr lang="tr-TR"/>
          </a:p>
        </p:txBody>
      </p:sp>
      <p:sp>
        <p:nvSpPr>
          <p:cNvPr id="7" name="6 Düz Bağlayıcı"/>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Oval"/>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Oval"/>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Slayt Numarası Yer Tutucusu"/>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CC9CEF6-3127-4A1C-867C-8651CF267DD0}" type="slidenum">
              <a:rPr lang="tr-TR" smtClean="0"/>
              <a:pPr/>
              <a:t>‹#›</a:t>
            </a:fld>
            <a:endParaRPr lang="tr-TR"/>
          </a:p>
        </p:txBody>
      </p:sp>
      <p:sp>
        <p:nvSpPr>
          <p:cNvPr id="8" name="7 Başlık"/>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B416664-1F07-492C-8B4E-68C9C8D8F458}" type="datetimeFigureOut">
              <a:rPr lang="tr-TR" smtClean="0"/>
              <a:pPr/>
              <a:t>13.12.2023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CC9CEF6-3127-4A1C-867C-8651CF267DD0}"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2"/>
      </p:bgRef>
    </p:bg>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Düz Bağlayıcı"/>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Oval"/>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6915912" y="3009901"/>
            <a:ext cx="457200" cy="441325"/>
          </a:xfrm>
        </p:spPr>
        <p:txBody>
          <a:bodyPr/>
          <a:lstStyle/>
          <a:p>
            <a:fld id="{0CC9CEF6-3127-4A1C-867C-8651CF267DD0}" type="slidenum">
              <a:rPr lang="tr-TR" smtClean="0"/>
              <a:pPr/>
              <a:t>‹#›</a:t>
            </a:fld>
            <a:endParaRPr lang="tr-TR"/>
          </a:p>
        </p:txBody>
      </p:sp>
      <p:sp>
        <p:nvSpPr>
          <p:cNvPr id="3" name="2 Dikey Metin Yer Tutucusu"/>
          <p:cNvSpPr>
            <a:spLocks noGrp="1"/>
          </p:cNvSpPr>
          <p:nvPr>
            <p:ph type="body" orient="vert" idx="1"/>
          </p:nvPr>
        </p:nvSpPr>
        <p:spPr>
          <a:xfrm>
            <a:off x="304800" y="304800"/>
            <a:ext cx="6553200" cy="5821366"/>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B416664-1F07-492C-8B4E-68C9C8D8F458}" type="datetimeFigureOut">
              <a:rPr lang="tr-TR" smtClean="0"/>
              <a:pPr/>
              <a:t>13.12.2023</a:t>
            </a:fld>
            <a:endParaRPr lang="tr-TR"/>
          </a:p>
        </p:txBody>
      </p:sp>
      <p:sp>
        <p:nvSpPr>
          <p:cNvPr id="5" name="4 Altbilgi Yer Tutucusu"/>
          <p:cNvSpPr>
            <a:spLocks noGrp="1"/>
          </p:cNvSpPr>
          <p:nvPr>
            <p:ph type="ftr" sz="quarter" idx="11"/>
          </p:nvPr>
        </p:nvSpPr>
        <p:spPr/>
        <p:txBody>
          <a:bodyPr/>
          <a:lstStyle/>
          <a:p>
            <a:endParaRPr lang="tr-TR"/>
          </a:p>
        </p:txBody>
      </p:sp>
      <p:sp>
        <p:nvSpPr>
          <p:cNvPr id="2" name="1 Dikey Başlık"/>
          <p:cNvSpPr>
            <a:spLocks noGrp="1"/>
          </p:cNvSpPr>
          <p:nvPr>
            <p:ph type="title" orient="vert"/>
          </p:nvPr>
        </p:nvSpPr>
        <p:spPr>
          <a:xfrm>
            <a:off x="7391400" y="304801"/>
            <a:ext cx="1447800" cy="5851525"/>
          </a:xfrm>
        </p:spPr>
        <p:txBody>
          <a:bodyPr vert="eaVert"/>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solidFill>
                  <a:schemeClr val="accent3">
                    <a:shade val="75000"/>
                  </a:schemeClr>
                </a:solidFill>
              </a:defRPr>
            </a:lvl1p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1B416664-1F07-492C-8B4E-68C9C8D8F458}" type="datetimeFigureOut">
              <a:rPr lang="tr-TR" smtClean="0"/>
              <a:pPr/>
              <a:t>13.12.2023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a:xfrm>
            <a:off x="4361688" y="1026372"/>
            <a:ext cx="457200" cy="441325"/>
          </a:xfrm>
        </p:spPr>
        <p:txBody>
          <a:bodyPr/>
          <a:lstStyle/>
          <a:p>
            <a:fld id="{0CC9CEF6-3127-4A1C-867C-8651CF267DD0}" type="slidenum">
              <a:rPr lang="tr-TR" smtClean="0"/>
              <a:pPr/>
              <a:t>‹#›</a:t>
            </a:fld>
            <a:endParaRPr lang="tr-TR"/>
          </a:p>
        </p:txBody>
      </p:sp>
      <p:sp>
        <p:nvSpPr>
          <p:cNvPr id="8" name="7 İçerik Yer Tutucusu"/>
          <p:cNvSpPr>
            <a:spLocks noGrp="1"/>
          </p:cNvSpPr>
          <p:nvPr>
            <p:ph sz="quarter" idx="1"/>
          </p:nvPr>
        </p:nvSpPr>
        <p:spPr>
          <a:xfrm>
            <a:off x="301752" y="1527048"/>
            <a:ext cx="850392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3" name="12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Altbilgi Yer Tutucusu"/>
          <p:cNvSpPr>
            <a:spLocks noGrp="1"/>
          </p:cNvSpPr>
          <p:nvPr>
            <p:ph type="ftr" sz="quarter" idx="11"/>
          </p:nvPr>
        </p:nvSpPr>
        <p:spPr/>
        <p:txBody>
          <a:bodyPr/>
          <a:lstStyle/>
          <a:p>
            <a:endParaRPr lang="tr-TR"/>
          </a:p>
        </p:txBody>
      </p:sp>
      <p:sp>
        <p:nvSpPr>
          <p:cNvPr id="4" name="3 Veri Yer Tutucusu"/>
          <p:cNvSpPr>
            <a:spLocks noGrp="1"/>
          </p:cNvSpPr>
          <p:nvPr>
            <p:ph type="dt" sz="half" idx="10"/>
          </p:nvPr>
        </p:nvSpPr>
        <p:spPr/>
        <p:txBody>
          <a:bodyPr/>
          <a:lstStyle/>
          <a:p>
            <a:fld id="{1B416664-1F07-492C-8B4E-68C9C8D8F458}" type="datetimeFigureOut">
              <a:rPr lang="tr-TR" smtClean="0"/>
              <a:pPr/>
              <a:t>13.12.2023</a:t>
            </a:fld>
            <a:endParaRPr lang="tr-TR"/>
          </a:p>
        </p:txBody>
      </p:sp>
      <p:sp>
        <p:nvSpPr>
          <p:cNvPr id="8" name="7 Düz Bağlayıcı"/>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Oval"/>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CC9CEF6-3127-4A1C-867C-8651CF267DD0}" type="slidenum">
              <a:rPr lang="tr-TR" smtClean="0"/>
              <a:pPr/>
              <a:t>‹#›</a:t>
            </a:fld>
            <a:endParaRPr lang="tr-TR"/>
          </a:p>
        </p:txBody>
      </p:sp>
      <p:sp>
        <p:nvSpPr>
          <p:cNvPr id="2" name="1 Başlık"/>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301752" y="228600"/>
            <a:ext cx="8534400" cy="758952"/>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a:xfrm>
            <a:off x="5791200" y="6409944"/>
            <a:ext cx="3044952" cy="365760"/>
          </a:xfrm>
        </p:spPr>
        <p:txBody>
          <a:bodyPr/>
          <a:lstStyle/>
          <a:p>
            <a:fld id="{1B416664-1F07-492C-8B4E-68C9C8D8F458}" type="datetimeFigureOut">
              <a:rPr lang="tr-TR" smtClean="0"/>
              <a:pPr/>
              <a:t>13.12.2023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CC9CEF6-3127-4A1C-867C-8651CF267DD0}" type="slidenum">
              <a:rPr lang="tr-TR" smtClean="0"/>
              <a:pPr/>
              <a:t>‹#›</a:t>
            </a:fld>
            <a:endParaRPr lang="tr-TR"/>
          </a:p>
        </p:txBody>
      </p:sp>
      <p:sp>
        <p:nvSpPr>
          <p:cNvPr id="8" name="7 Düz Bağlayıcı"/>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İçerik Yer Tutucusu"/>
          <p:cNvSpPr>
            <a:spLocks noGrp="1"/>
          </p:cNvSpPr>
          <p:nvPr>
            <p:ph sz="half" idx="1"/>
          </p:nvPr>
        </p:nvSpPr>
        <p:spPr>
          <a:xfrm>
            <a:off x="301752"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İçerik Yer Tutucusu"/>
          <p:cNvSpPr>
            <a:spLocks noGrp="1"/>
          </p:cNvSpPr>
          <p:nvPr>
            <p:ph sz="half" idx="2"/>
          </p:nvPr>
        </p:nvSpPr>
        <p:spPr>
          <a:xfrm>
            <a:off x="4800600"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1">
        <a:schemeClr val="bg2"/>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Dikdörtgen"/>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1B416664-1F07-492C-8B4E-68C9C8D8F458}" type="datetimeFigureOut">
              <a:rPr lang="tr-TR" smtClean="0"/>
              <a:pPr/>
              <a:t>13.12.2023</a:t>
            </a:fld>
            <a:endParaRPr lang="tr-TR"/>
          </a:p>
        </p:txBody>
      </p:sp>
      <p:sp>
        <p:nvSpPr>
          <p:cNvPr id="8" name="7 Altbilgi Yer Tutucusu"/>
          <p:cNvSpPr>
            <a:spLocks noGrp="1"/>
          </p:cNvSpPr>
          <p:nvPr>
            <p:ph type="ftr" sz="quarter" idx="11"/>
          </p:nvPr>
        </p:nvSpPr>
        <p:spPr>
          <a:xfrm>
            <a:off x="304800" y="6409944"/>
            <a:ext cx="3581400" cy="365760"/>
          </a:xfrm>
        </p:spPr>
        <p:txBody>
          <a:bodyPr/>
          <a:lstStyle/>
          <a:p>
            <a:endParaRPr lang="tr-TR"/>
          </a:p>
        </p:txBody>
      </p:sp>
      <p:sp>
        <p:nvSpPr>
          <p:cNvPr id="15" name="14 Düz Bağlayıcı"/>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İçerik Yer Tutucusu"/>
          <p:cNvSpPr>
            <a:spLocks noGrp="1"/>
          </p:cNvSpPr>
          <p:nvPr>
            <p:ph sz="quarter" idx="2"/>
          </p:nvPr>
        </p:nvSpPr>
        <p:spPr>
          <a:xfrm>
            <a:off x="301752" y="2471383"/>
            <a:ext cx="4041648" cy="3818404"/>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İçerik Yer Tutucusu"/>
          <p:cNvSpPr>
            <a:spLocks noGrp="1"/>
          </p:cNvSpPr>
          <p:nvPr>
            <p:ph sz="quarter" idx="4"/>
          </p:nvPr>
        </p:nvSpPr>
        <p:spPr>
          <a:xfrm>
            <a:off x="4800600" y="2471383"/>
            <a:ext cx="4038600" cy="382219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Oval"/>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Oval"/>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Slayt Numarası Yer Tutucusu"/>
          <p:cNvSpPr>
            <a:spLocks noGrp="1"/>
          </p:cNvSpPr>
          <p:nvPr>
            <p:ph type="sldNum" sz="quarter" idx="12"/>
          </p:nvPr>
        </p:nvSpPr>
        <p:spPr>
          <a:xfrm>
            <a:off x="4343400" y="1042416"/>
            <a:ext cx="457200" cy="441325"/>
          </a:xfrm>
        </p:spPr>
        <p:txBody>
          <a:bodyPr/>
          <a:lstStyle>
            <a:lvl1pPr algn="ctr">
              <a:defRPr/>
            </a:lvl1pPr>
          </a:lstStyle>
          <a:p>
            <a:fld id="{0CC9CEF6-3127-4A1C-867C-8651CF267DD0}" type="slidenum">
              <a:rPr lang="tr-TR" smtClean="0"/>
              <a:pPr/>
              <a:t>‹#›</a:t>
            </a:fld>
            <a:endParaRPr lang="tr-TR"/>
          </a:p>
        </p:txBody>
      </p:sp>
      <p:sp>
        <p:nvSpPr>
          <p:cNvPr id="23" name="22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1B416664-1F07-492C-8B4E-68C9C8D8F458}" type="datetimeFigureOut">
              <a:rPr lang="tr-TR" smtClean="0"/>
              <a:pPr/>
              <a:t>13.12.2023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a:xfrm>
            <a:off x="4343400" y="1036020"/>
            <a:ext cx="457200" cy="441325"/>
          </a:xfrm>
        </p:spPr>
        <p:txBody>
          <a:bodyPr/>
          <a:lstStyle/>
          <a:p>
            <a:fld id="{0CC9CEF6-3127-4A1C-867C-8651CF267DD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Dikdörtgen"/>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Veri Yer Tutucusu"/>
          <p:cNvSpPr>
            <a:spLocks noGrp="1"/>
          </p:cNvSpPr>
          <p:nvPr>
            <p:ph type="dt" sz="half" idx="10"/>
          </p:nvPr>
        </p:nvSpPr>
        <p:spPr/>
        <p:txBody>
          <a:bodyPr/>
          <a:lstStyle/>
          <a:p>
            <a:fld id="{1B416664-1F07-492C-8B4E-68C9C8D8F458}" type="datetimeFigureOut">
              <a:rPr lang="tr-TR" smtClean="0"/>
              <a:pPr/>
              <a:t>13.12.2023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a:xfrm>
            <a:off x="4267200" y="6324600"/>
            <a:ext cx="609600" cy="441324"/>
          </a:xfrm>
        </p:spPr>
        <p:txBody>
          <a:bodyPr/>
          <a:lstStyle>
            <a:lvl1pPr>
              <a:defRPr>
                <a:solidFill>
                  <a:srgbClr val="FFFFFF"/>
                </a:solidFill>
              </a:defRPr>
            </a:lvl1pPr>
          </a:lstStyle>
          <a:p>
            <a:fld id="{0CC9CEF6-3127-4A1C-867C-8651CF267DD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9" name="18 Dikdörtgen"/>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Dikdörtgen"/>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Düz Bağlayıcı"/>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İçerik Yer Tutucusu"/>
          <p:cNvSpPr>
            <a:spLocks noGrp="1"/>
          </p:cNvSpPr>
          <p:nvPr>
            <p:ph sz="quarter" idx="1"/>
          </p:nvPr>
        </p:nvSpPr>
        <p:spPr>
          <a:xfrm>
            <a:off x="3124200" y="685800"/>
            <a:ext cx="5638800" cy="5410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Oval"/>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CC9CEF6-3127-4A1C-867C-8651CF267DD0}" type="slidenum">
              <a:rPr lang="tr-TR" smtClean="0"/>
              <a:pPr/>
              <a:t>‹#›</a:t>
            </a:fld>
            <a:endParaRPr lang="tr-TR"/>
          </a:p>
        </p:txBody>
      </p:sp>
      <p:sp>
        <p:nvSpPr>
          <p:cNvPr id="21" name="20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p:txBody>
          <a:bodyPr/>
          <a:lstStyle/>
          <a:p>
            <a:fld id="{1B416664-1F07-492C-8B4E-68C9C8D8F458}" type="datetimeFigureOut">
              <a:rPr lang="tr-TR" smtClean="0"/>
              <a:pPr/>
              <a:t>13.12.2023</a:t>
            </a:fld>
            <a:endParaRPr lang="tr-TR"/>
          </a:p>
        </p:txBody>
      </p:sp>
      <p:sp>
        <p:nvSpPr>
          <p:cNvPr id="6" name="5 Altbilgi Yer Tutucusu"/>
          <p:cNvSpPr>
            <a:spLocks noGrp="1"/>
          </p:cNvSpPr>
          <p:nvPr>
            <p:ph type="ftr" sz="quarter" idx="11"/>
          </p:nvPr>
        </p:nvSpPr>
        <p:spPr>
          <a:xfrm>
            <a:off x="301752" y="6410848"/>
            <a:ext cx="3383280" cy="365760"/>
          </a:xfrm>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1" name="20 Düz Bağlayıcı"/>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Dikdörtgen"/>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Oval"/>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Oval"/>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371600" y="312738"/>
            <a:ext cx="457200" cy="441325"/>
          </a:xfrm>
        </p:spPr>
        <p:txBody>
          <a:bodyPr/>
          <a:lstStyle/>
          <a:p>
            <a:fld id="{0CC9CEF6-3127-4A1C-867C-8651CF267DD0}" type="slidenum">
              <a:rPr lang="tr-TR" smtClean="0"/>
              <a:pPr/>
              <a:t>‹#›</a:t>
            </a:fld>
            <a:endParaRPr lang="tr-TR"/>
          </a:p>
        </p:txBody>
      </p:sp>
      <p:sp>
        <p:nvSpPr>
          <p:cNvPr id="2" name="1 Başlık"/>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3000375" y="609600"/>
            <a:ext cx="5867400" cy="4267200"/>
          </a:xfrm>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22" name="21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a:xfrm>
            <a:off x="5788152" y="6404984"/>
            <a:ext cx="3044952" cy="365760"/>
          </a:xfrm>
        </p:spPr>
        <p:txBody>
          <a:bodyPr/>
          <a:lstStyle/>
          <a:p>
            <a:fld id="{1B416664-1F07-492C-8B4E-68C9C8D8F458}" type="datetimeFigureOut">
              <a:rPr lang="tr-TR" smtClean="0"/>
              <a:pPr/>
              <a:t>13.12.2023</a:t>
            </a:fld>
            <a:endParaRPr lang="tr-TR"/>
          </a:p>
        </p:txBody>
      </p:sp>
      <p:sp>
        <p:nvSpPr>
          <p:cNvPr id="6" name="5 Altbilgi Yer Tutucusu"/>
          <p:cNvSpPr>
            <a:spLocks noGrp="1"/>
          </p:cNvSpPr>
          <p:nvPr>
            <p:ph type="ftr" sz="quarter" idx="11"/>
          </p:nvPr>
        </p:nvSpPr>
        <p:spPr>
          <a:xfrm>
            <a:off x="301752" y="6410848"/>
            <a:ext cx="3584448" cy="365760"/>
          </a:xfrm>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Veri Yer Tutucusu"/>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B416664-1F07-492C-8B4E-68C9C8D8F458}" type="datetimeFigureOut">
              <a:rPr lang="tr-TR" smtClean="0"/>
              <a:pPr/>
              <a:t>13.12.2023</a:t>
            </a:fld>
            <a:endParaRPr lang="tr-TR"/>
          </a:p>
        </p:txBody>
      </p:sp>
      <p:sp>
        <p:nvSpPr>
          <p:cNvPr id="3" name="2 Altbilgi Yer Tutucusu"/>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tr-TR"/>
          </a:p>
        </p:txBody>
      </p:sp>
      <p:sp>
        <p:nvSpPr>
          <p:cNvPr id="8" name="7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Düz Bağlayıcı"/>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Oval"/>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Slayt Numarası Yer Tutucusu"/>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CC9CEF6-3127-4A1C-867C-8651CF267DD0}" type="slidenum">
              <a:rPr lang="tr-TR" smtClean="0"/>
              <a:pPr/>
              <a:t>‹#›</a:t>
            </a:fld>
            <a:endParaRPr lang="tr-TR"/>
          </a:p>
        </p:txBody>
      </p:sp>
      <p:sp>
        <p:nvSpPr>
          <p:cNvPr id="22" name="21 Başlık Yer Tutucusu"/>
          <p:cNvSpPr>
            <a:spLocks noGrp="1"/>
          </p:cNvSpPr>
          <p:nvPr>
            <p:ph type="title"/>
          </p:nvPr>
        </p:nvSpPr>
        <p:spPr>
          <a:xfrm>
            <a:off x="301752" y="228600"/>
            <a:ext cx="8534400" cy="758952"/>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egitim.com/" TargetMode="External"/><Relationship Id="rId2" Type="http://schemas.openxmlformats.org/officeDocument/2006/relationships/hyperlink" Target="http://www.cocukgelisimi.gen.tr/okul-oncesi-egitim/okul-oncesi-egitimin-onemi/45-okuloncesiegitiminonemi.html" TargetMode="External"/><Relationship Id="rId1" Type="http://schemas.openxmlformats.org/officeDocument/2006/relationships/slideLayout" Target="../slideLayouts/slideLayout2.xml"/><Relationship Id="rId4" Type="http://schemas.openxmlformats.org/officeDocument/2006/relationships/hyperlink" Target="http://www.colukcocuk.com.t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53054"/>
            <a:ext cx="9144000" cy="3340242"/>
          </a:xfrm>
          <a:prstGeom prst="rect">
            <a:avLst/>
          </a:prstGeom>
        </p:spPr>
      </p:pic>
      <p:sp>
        <p:nvSpPr>
          <p:cNvPr id="5" name="TextBox 4"/>
          <p:cNvSpPr txBox="1"/>
          <p:nvPr/>
        </p:nvSpPr>
        <p:spPr>
          <a:xfrm>
            <a:off x="0" y="188640"/>
            <a:ext cx="8964488" cy="2246769"/>
          </a:xfrm>
          <a:prstGeom prst="rect">
            <a:avLst/>
          </a:prstGeom>
          <a:noFill/>
        </p:spPr>
        <p:txBody>
          <a:bodyPr wrap="square" rtlCol="0">
            <a:spAutoFit/>
          </a:bodyPr>
          <a:lstStyle/>
          <a:p>
            <a:pPr algn="r"/>
            <a:r>
              <a:rPr lang="tr-TR" sz="3200" dirty="0" smtClean="0">
                <a:solidFill>
                  <a:schemeClr val="accent1">
                    <a:lumMod val="50000"/>
                  </a:schemeClr>
                </a:solidFill>
                <a:effectLst>
                  <a:outerShdw blurRad="38100" dist="38100" dir="2700000" algn="tl">
                    <a:srgbClr val="000000">
                      <a:alpha val="43137"/>
                    </a:srgbClr>
                  </a:outerShdw>
                </a:effectLst>
                <a:latin typeface="Cooper Black" panose="0208090404030B020404" pitchFamily="18" charset="0"/>
                <a:ea typeface="Adobe Gothic Std B" panose="020B0800000000000000" pitchFamily="34" charset="-128"/>
              </a:rPr>
              <a:t>Mutlu Çocuklar, Mutlu Yarınlar...</a:t>
            </a:r>
            <a:endParaRPr lang="tr-TR" sz="4000" dirty="0" smtClean="0">
              <a:solidFill>
                <a:schemeClr val="accent1">
                  <a:lumMod val="50000"/>
                </a:schemeClr>
              </a:solidFill>
              <a:effectLst>
                <a:outerShdw blurRad="38100" dist="38100" dir="2700000" algn="tl">
                  <a:srgbClr val="000000">
                    <a:alpha val="43137"/>
                  </a:srgbClr>
                </a:outerShdw>
              </a:effectLst>
              <a:latin typeface="Cooper Black" panose="0208090404030B020404" pitchFamily="18" charset="0"/>
              <a:ea typeface="Adobe Gothic Std B" panose="020B0800000000000000" pitchFamily="34" charset="-128"/>
            </a:endParaRPr>
          </a:p>
          <a:p>
            <a:pPr algn="r"/>
            <a:r>
              <a:rPr lang="tr-TR" sz="5400" dirty="0" smtClean="0">
                <a:solidFill>
                  <a:schemeClr val="accent1">
                    <a:lumMod val="50000"/>
                  </a:schemeClr>
                </a:solidFill>
                <a:effectLst>
                  <a:outerShdw blurRad="38100" dist="38100" dir="2700000" algn="tl">
                    <a:srgbClr val="000000">
                      <a:alpha val="43137"/>
                    </a:srgbClr>
                  </a:outerShdw>
                </a:effectLst>
                <a:latin typeface="Cooper Black" panose="0208090404030B020404" pitchFamily="18" charset="0"/>
                <a:ea typeface="Adobe Gothic Std B" panose="020B0800000000000000" pitchFamily="34" charset="-128"/>
              </a:rPr>
              <a:t>Çocuklarımızın Eğitimi Üzerine…</a:t>
            </a:r>
            <a:endParaRPr lang="tr-TR" sz="5400" dirty="0">
              <a:solidFill>
                <a:schemeClr val="accent1">
                  <a:lumMod val="50000"/>
                </a:schemeClr>
              </a:solidFill>
              <a:effectLst>
                <a:outerShdw blurRad="38100" dist="38100" dir="2700000" algn="tl">
                  <a:srgbClr val="000000">
                    <a:alpha val="43137"/>
                  </a:srgbClr>
                </a:outerShdw>
              </a:effectLst>
              <a:latin typeface="Cooper Black" panose="0208090404030B020404" pitchFamily="18" charset="0"/>
              <a:ea typeface="Adobe Gothic Std B" panose="020B0800000000000000" pitchFamily="34" charset="-128"/>
            </a:endParaRPr>
          </a:p>
        </p:txBody>
      </p:sp>
    </p:spTree>
    <p:extLst>
      <p:ext uri="{BB962C8B-B14F-4D97-AF65-F5344CB8AC3E}">
        <p14:creationId xmlns:p14="http://schemas.microsoft.com/office/powerpoint/2010/main" val="2970711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normAutofit/>
          </a:bodyPr>
          <a:lstStyle/>
          <a:p>
            <a:r>
              <a:rPr lang="tr-TR" sz="4000" b="1" dirty="0" smtClean="0"/>
              <a:t>Aileler Neler Yapabilir?</a:t>
            </a:r>
            <a:endParaRPr lang="tr-TR" sz="4000" b="1" dirty="0"/>
          </a:p>
        </p:txBody>
      </p:sp>
      <p:sp>
        <p:nvSpPr>
          <p:cNvPr id="3" name="2 İçerik Yer Tutucusu"/>
          <p:cNvSpPr>
            <a:spLocks noGrp="1"/>
          </p:cNvSpPr>
          <p:nvPr>
            <p:ph sz="quarter" idx="1"/>
          </p:nvPr>
        </p:nvSpPr>
        <p:spPr>
          <a:xfrm>
            <a:off x="301752" y="1839072"/>
            <a:ext cx="8503920" cy="4470248"/>
          </a:xfrm>
        </p:spPr>
        <p:txBody>
          <a:bodyPr>
            <a:normAutofit fontScale="70000" lnSpcReduction="20000"/>
          </a:bodyPr>
          <a:lstStyle/>
          <a:p>
            <a:pPr algn="just">
              <a:buNone/>
            </a:pPr>
            <a:r>
              <a:rPr lang="tr-TR" dirty="0" smtClean="0"/>
              <a:t>Çocuğunuzun okula uyum süreci aşıldığında, siz ana babalara yine çok iş düşmekte. Ana baba olmanın güç ama keyifli görevleri, çocuğunuzun eğitim yaşamı boyunca hiç bitmeyecektir. Biliyoruz ki siz, her konuda çocuğunuza en büyük desteksiniz ve ona yardımcı olma sorumluluğunu bıkıp usanmadan yerine getirmeye çalışacaksınız. Okulun açıldığı ilk günlerdeki uyumla ilgili destek olma çabalarınızın, zaman içinde yerini rahat ve başarılı bir eğitim yaşamı sürdürmesi için yardımcı olma çabalarına dönüştüğünü göreceksiniz. Bu günlerde, </a:t>
            </a:r>
            <a:r>
              <a:rPr lang="tr-TR" b="1" dirty="0" smtClean="0"/>
              <a:t>çocuğunuza olanaklarınız elverdiğince zaman ayırarak</a:t>
            </a:r>
            <a:r>
              <a:rPr lang="tr-TR" dirty="0" smtClean="0"/>
              <a:t>, </a:t>
            </a:r>
            <a:r>
              <a:rPr lang="tr-TR" b="1" dirty="0" smtClean="0"/>
              <a:t>okulda yaşadığı, onu mutlu eden veya heyecanlandıran olayları dinleyerek, paylaşarak</a:t>
            </a:r>
            <a:r>
              <a:rPr lang="tr-TR" dirty="0" smtClean="0"/>
              <a:t> yadım edebilirsiniz. Onu üzen ve kaygılandıran olayları size anlatması için onu yüreklendirmeniz, çocuğunuzla aranızdaki ilişkiyi  güçlendirecektir. Bunun yanı sıra, </a:t>
            </a:r>
            <a:r>
              <a:rPr lang="tr-TR" b="1" dirty="0" smtClean="0"/>
              <a:t>olumlu yaşantıları vurgulamanın</a:t>
            </a:r>
            <a:r>
              <a:rPr lang="tr-TR" dirty="0" smtClean="0"/>
              <a:t>, onun eğitim yaşamında daha mutlu ve uyumlu bir öğrenci olmasına yardımcı olacağını unutmayalım. Eğitim yaşamıyla ilgili temel alışkanlıkları kazandığı bu dönemde, ana baba olarak sizlerin </a:t>
            </a:r>
            <a:r>
              <a:rPr lang="tr-TR" b="1" dirty="0" smtClean="0"/>
              <a:t>sıcak ve sırdaş yaklaşımınız</a:t>
            </a:r>
            <a:r>
              <a:rPr lang="tr-TR" dirty="0" smtClean="0"/>
              <a:t>, sonraki yıllarda çocuğunuzla dostça iletişim içinde, yeni ve güç durumlarla birlikte başa çıkmanıza zemin hazırlayacaktır.</a:t>
            </a:r>
          </a:p>
          <a:p>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noAutofit/>
          </a:bodyPr>
          <a:lstStyle/>
          <a:p>
            <a:r>
              <a:rPr lang="tr-TR" sz="4000" b="1" dirty="0" smtClean="0"/>
              <a:t>Aileler Neler Yapabilir?</a:t>
            </a:r>
            <a:endParaRPr lang="tr-TR" sz="4000" b="1" dirty="0"/>
          </a:p>
        </p:txBody>
      </p:sp>
      <p:sp>
        <p:nvSpPr>
          <p:cNvPr id="3" name="2 İçerik Yer Tutucusu"/>
          <p:cNvSpPr>
            <a:spLocks noGrp="1"/>
          </p:cNvSpPr>
          <p:nvPr>
            <p:ph sz="quarter" idx="1"/>
          </p:nvPr>
        </p:nvSpPr>
        <p:spPr>
          <a:xfrm>
            <a:off x="301752" y="1809328"/>
            <a:ext cx="8503920" cy="4572000"/>
          </a:xfrm>
        </p:spPr>
        <p:txBody>
          <a:bodyPr>
            <a:normAutofit lnSpcReduction="10000"/>
          </a:bodyPr>
          <a:lstStyle/>
          <a:p>
            <a:pPr>
              <a:buNone/>
            </a:pPr>
            <a:r>
              <a:rPr lang="tr-TR" dirty="0" smtClean="0"/>
              <a:t>   * </a:t>
            </a:r>
            <a:r>
              <a:rPr lang="tr-TR" b="1" dirty="0" smtClean="0">
                <a:solidFill>
                  <a:schemeClr val="accent1">
                    <a:lumMod val="75000"/>
                  </a:schemeClr>
                </a:solidFill>
              </a:rPr>
              <a:t>Çocuğun duyduğu kaygıları önemsemeliyiz.</a:t>
            </a:r>
            <a:r>
              <a:rPr lang="tr-TR" dirty="0" smtClean="0"/>
              <a:t/>
            </a:r>
            <a:br>
              <a:rPr lang="tr-TR" dirty="0" smtClean="0"/>
            </a:br>
            <a:r>
              <a:rPr lang="tr-TR" dirty="0" smtClean="0"/>
              <a:t>* Kaygısını ifade etmesine olanak sağlamalıyız.</a:t>
            </a:r>
            <a:br>
              <a:rPr lang="tr-TR" dirty="0" smtClean="0"/>
            </a:br>
            <a:r>
              <a:rPr lang="tr-TR" dirty="0" smtClean="0"/>
              <a:t>* </a:t>
            </a:r>
            <a:r>
              <a:rPr lang="tr-TR" b="1" dirty="0" smtClean="0">
                <a:solidFill>
                  <a:schemeClr val="accent1">
                    <a:lumMod val="75000"/>
                  </a:schemeClr>
                </a:solidFill>
              </a:rPr>
              <a:t>Tüm duygularını açıkça ifade etmesi için sabırla,   konuşmasını beklemeli, ona cesaret vermeliyiz.</a:t>
            </a:r>
            <a:r>
              <a:rPr lang="tr-TR" dirty="0" smtClean="0"/>
              <a:t/>
            </a:r>
            <a:br>
              <a:rPr lang="tr-TR" dirty="0" smtClean="0"/>
            </a:br>
            <a:r>
              <a:rPr lang="tr-TR" dirty="0" smtClean="0"/>
              <a:t>* Durumla ilgili çözüm önerilerini birlikte değerlendirmeliyiz.</a:t>
            </a:r>
            <a:br>
              <a:rPr lang="tr-TR" dirty="0" smtClean="0"/>
            </a:br>
            <a:r>
              <a:rPr lang="tr-TR" dirty="0" smtClean="0"/>
              <a:t>*Ona güvendiğimizi göstermeli, cesaretlendirmeliyiz.</a:t>
            </a:r>
            <a:br>
              <a:rPr lang="tr-TR" dirty="0" smtClean="0"/>
            </a:br>
            <a:r>
              <a:rPr lang="tr-TR" dirty="0" smtClean="0"/>
              <a:t>*</a:t>
            </a:r>
            <a:r>
              <a:rPr lang="tr-TR" b="1" dirty="0" smtClean="0">
                <a:solidFill>
                  <a:schemeClr val="accent1">
                    <a:lumMod val="75000"/>
                  </a:schemeClr>
                </a:solidFill>
              </a:rPr>
              <a:t>Duygusal acılarına karşı duyarlı olmalı, hissettiklerini paylaşmalıyız.</a:t>
            </a:r>
            <a:r>
              <a:rPr lang="tr-TR" dirty="0" smtClean="0"/>
              <a:t/>
            </a:r>
            <a:br>
              <a:rPr lang="tr-TR" dirty="0" smtClean="0"/>
            </a:br>
            <a:r>
              <a:rPr lang="tr-TR" dirty="0" smtClean="0"/>
              <a:t>*Kendisini ezen çocuğa aynı şekilde davranması yönünde öğütler vermemeliyiz.</a:t>
            </a:r>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normAutofit/>
          </a:bodyPr>
          <a:lstStyle/>
          <a:p>
            <a:r>
              <a:rPr lang="tr-TR" sz="4000" b="1" dirty="0" smtClean="0"/>
              <a:t>Aileler Neler Yapabilir?</a:t>
            </a:r>
            <a:endParaRPr lang="tr-TR" sz="4000" b="1" dirty="0"/>
          </a:p>
        </p:txBody>
      </p:sp>
      <p:sp>
        <p:nvSpPr>
          <p:cNvPr id="3" name="2 İçerik Yer Tutucusu"/>
          <p:cNvSpPr>
            <a:spLocks noGrp="1"/>
          </p:cNvSpPr>
          <p:nvPr>
            <p:ph sz="quarter" idx="1"/>
          </p:nvPr>
        </p:nvSpPr>
        <p:spPr>
          <a:xfrm>
            <a:off x="301752" y="1737320"/>
            <a:ext cx="8503920" cy="4572000"/>
          </a:xfrm>
        </p:spPr>
        <p:txBody>
          <a:bodyPr>
            <a:normAutofit lnSpcReduction="10000"/>
          </a:bodyPr>
          <a:lstStyle/>
          <a:p>
            <a:pPr>
              <a:buNone/>
            </a:pPr>
            <a:r>
              <a:rPr lang="tr-TR" dirty="0" smtClean="0"/>
              <a:t>   * Sınıf içi (okul içi) arkadaşlık ilişkilerini gözden geçirmeliyiz. (Eğer çocuğun kendine güveni azsa ya da çocuk pasifse, tamamen aktif, güçlü çocukların arasına yerleştirilmesi yanlış olacaktır. Sınıf, en azından çocukların davranış özellikleri yönünden dengelenmiş olmalıdır).</a:t>
            </a:r>
            <a:br>
              <a:rPr lang="tr-TR" dirty="0" smtClean="0"/>
            </a:br>
            <a:r>
              <a:rPr lang="tr-TR" dirty="0" smtClean="0"/>
              <a:t>*</a:t>
            </a:r>
            <a:r>
              <a:rPr lang="tr-TR" b="1" dirty="0" smtClean="0">
                <a:solidFill>
                  <a:schemeClr val="accent1">
                    <a:lumMod val="75000"/>
                  </a:schemeClr>
                </a:solidFill>
              </a:rPr>
              <a:t>Onu, özgüvenini geliştirici spor, sanat gibi etkinliklere yönlendirmeliyiz.</a:t>
            </a:r>
            <a:r>
              <a:rPr lang="tr-TR" dirty="0" smtClean="0"/>
              <a:t/>
            </a:r>
            <a:br>
              <a:rPr lang="tr-TR" dirty="0" smtClean="0"/>
            </a:br>
            <a:r>
              <a:rPr lang="tr-TR" dirty="0" smtClean="0"/>
              <a:t>* </a:t>
            </a:r>
            <a:r>
              <a:rPr lang="tr-TR" b="1" dirty="0" smtClean="0"/>
              <a:t>Ana baba ya da eğitimci olarak, çocuk yetiştirme tutum ve davranışlarımızı yeniden gözden geçirmeliyiz.</a:t>
            </a:r>
          </a:p>
          <a:p>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normAutofit/>
          </a:bodyPr>
          <a:lstStyle/>
          <a:p>
            <a:r>
              <a:rPr lang="tr-TR" sz="4000" b="1" dirty="0" smtClean="0"/>
              <a:t>Aileler Neler Yapabilir?</a:t>
            </a:r>
            <a:endParaRPr lang="tr-TR" sz="4000" b="1" dirty="0"/>
          </a:p>
        </p:txBody>
      </p:sp>
      <p:sp>
        <p:nvSpPr>
          <p:cNvPr id="3" name="2 İçerik Yer Tutucusu"/>
          <p:cNvSpPr>
            <a:spLocks noGrp="1"/>
          </p:cNvSpPr>
          <p:nvPr>
            <p:ph sz="quarter" idx="1"/>
          </p:nvPr>
        </p:nvSpPr>
        <p:spPr>
          <a:xfrm>
            <a:off x="301752" y="1737320"/>
            <a:ext cx="8503920" cy="4572000"/>
          </a:xfrm>
        </p:spPr>
        <p:txBody>
          <a:bodyPr>
            <a:normAutofit fontScale="92500" lnSpcReduction="20000"/>
          </a:bodyPr>
          <a:lstStyle/>
          <a:p>
            <a:r>
              <a:rPr lang="tr-TR" dirty="0" smtClean="0"/>
              <a:t>Ana baba olarak sizler, çocuğunuzun yaşamında en önemli ve etkili yetişkinlersiniz. </a:t>
            </a:r>
          </a:p>
          <a:p>
            <a:r>
              <a:rPr lang="tr-TR" dirty="0" smtClean="0"/>
              <a:t>Çocuğunuzun okula başlamasıyla birlikte, öğretmeni de, onun yaşamında önemli yetişkinlerden biri oldu. </a:t>
            </a:r>
          </a:p>
          <a:p>
            <a:r>
              <a:rPr lang="tr-TR" dirty="0" smtClean="0"/>
              <a:t>Kuşkusuz bu durum sizin yerinizi sarsmayacak, endişelenmeyin! </a:t>
            </a:r>
          </a:p>
          <a:p>
            <a:r>
              <a:rPr lang="tr-TR" dirty="0" smtClean="0"/>
              <a:t>Sizin, öğretmeniyle olumlu ve uyumlu bir iletişim kurduğunuzu görmek, çocuğunuzun hem okula ilişkin tutumunu hem de başarı düzeyini olumlu yönde etkileyecektir. </a:t>
            </a:r>
          </a:p>
          <a:p>
            <a:r>
              <a:rPr lang="tr-TR" dirty="0" smtClean="0"/>
              <a:t>Öğretmeniyle sizin aranızda olumlu, uyumlu ve yakın iletişimin ve işbirliğinin, çocuğunuzda yaratacağı olumlu etkileri göreceksiniz.</a:t>
            </a:r>
          </a:p>
          <a:p>
            <a:endParaRPr lang="tr-TR"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44624"/>
            <a:ext cx="8964488" cy="1080120"/>
          </a:xfrm>
        </p:spPr>
        <p:txBody>
          <a:bodyPr>
            <a:noAutofit/>
          </a:bodyPr>
          <a:lstStyle/>
          <a:p>
            <a:pPr algn="l"/>
            <a:r>
              <a:rPr lang="tr-TR" sz="2000" b="1" dirty="0" smtClean="0"/>
              <a:t>6-9 Yaş Grubu Çocukların Gelişim Dönemleri ve Özellikleri:</a:t>
            </a:r>
            <a:br>
              <a:rPr lang="tr-TR" sz="2000" b="1" dirty="0" smtClean="0"/>
            </a:br>
            <a:r>
              <a:rPr lang="tr-TR" sz="3200" b="1" u="sng" dirty="0" smtClean="0"/>
              <a:t>BEDENSEL GELİŞİM</a:t>
            </a:r>
            <a:endParaRPr lang="tr-TR" sz="2000" b="1" u="sng" dirty="0"/>
          </a:p>
        </p:txBody>
      </p:sp>
      <p:graphicFrame>
        <p:nvGraphicFramePr>
          <p:cNvPr id="4" name="3 Tablo"/>
          <p:cNvGraphicFramePr>
            <a:graphicFrameLocks noGrp="1"/>
          </p:cNvGraphicFramePr>
          <p:nvPr>
            <p:extLst>
              <p:ext uri="{D42A27DB-BD31-4B8C-83A1-F6EECF244321}">
                <p14:modId xmlns:p14="http://schemas.microsoft.com/office/powerpoint/2010/main" val="3948198415"/>
              </p:ext>
            </p:extLst>
          </p:nvPr>
        </p:nvGraphicFramePr>
        <p:xfrm>
          <a:off x="323528" y="1577273"/>
          <a:ext cx="8496944" cy="4888778"/>
        </p:xfrm>
        <a:graphic>
          <a:graphicData uri="http://schemas.openxmlformats.org/drawingml/2006/table">
            <a:tbl>
              <a:tblPr firstRow="1" bandRow="1">
                <a:tableStyleId>{5C22544A-7EE6-4342-B048-85BDC9FD1C3A}</a:tableStyleId>
              </a:tblPr>
              <a:tblGrid>
                <a:gridCol w="4248472"/>
                <a:gridCol w="4248472"/>
              </a:tblGrid>
              <a:tr h="478208">
                <a:tc>
                  <a:txBody>
                    <a:bodyPr/>
                    <a:lstStyle/>
                    <a:p>
                      <a:pPr algn="ctr"/>
                      <a:r>
                        <a:rPr lang="tr-TR" sz="2800" dirty="0" smtClean="0"/>
                        <a:t>Dönemin Özelliği</a:t>
                      </a:r>
                      <a:endParaRPr lang="tr-TR" sz="2800" dirty="0"/>
                    </a:p>
                  </a:txBody>
                  <a:tcPr/>
                </a:tc>
                <a:tc>
                  <a:txBody>
                    <a:bodyPr/>
                    <a:lstStyle/>
                    <a:p>
                      <a:pPr algn="ctr"/>
                      <a:r>
                        <a:rPr lang="tr-TR" sz="2800" dirty="0" smtClean="0"/>
                        <a:t>Öneriler</a:t>
                      </a:r>
                      <a:endParaRPr lang="tr-TR" sz="2800" dirty="0"/>
                    </a:p>
                  </a:txBody>
                  <a:tcPr/>
                </a:tc>
              </a:tr>
              <a:tr h="1097066">
                <a:tc>
                  <a:txBody>
                    <a:bodyPr/>
                    <a:lstStyle/>
                    <a:p>
                      <a:pPr eaLnBrk="1" hangingPunct="1">
                        <a:buFontTx/>
                        <a:buNone/>
                        <a:defRPr/>
                      </a:pPr>
                      <a:r>
                        <a:rPr lang="tr-TR" sz="2400" dirty="0" smtClean="0">
                          <a:effectLst>
                            <a:outerShdw blurRad="38100" dist="38100" dir="2700000" algn="tl">
                              <a:srgbClr val="000000"/>
                            </a:outerShdw>
                          </a:effectLst>
                          <a:latin typeface="Trebuchet MS" pitchFamily="34" charset="0"/>
                        </a:rPr>
                        <a:t>* Bu</a:t>
                      </a:r>
                      <a:r>
                        <a:rPr lang="tr-TR" sz="2400" baseline="0" dirty="0" smtClean="0">
                          <a:effectLst>
                            <a:outerShdw blurRad="38100" dist="38100" dir="2700000" algn="tl">
                              <a:srgbClr val="000000"/>
                            </a:outerShdw>
                          </a:effectLst>
                          <a:latin typeface="Trebuchet MS" pitchFamily="34" charset="0"/>
                        </a:rPr>
                        <a:t> yaş grubu çocukları çok hareketlidir.</a:t>
                      </a:r>
                      <a:endParaRPr lang="tr-TR" sz="2400" dirty="0" smtClean="0">
                        <a:effectLst>
                          <a:outerShdw blurRad="38100" dist="38100" dir="2700000" algn="tl">
                            <a:srgbClr val="000000"/>
                          </a:outerShdw>
                        </a:effectLst>
                        <a:latin typeface="Trebuchet MS" pitchFamily="34" charset="0"/>
                      </a:endParaRPr>
                    </a:p>
                  </a:txBody>
                  <a:tcPr/>
                </a:tc>
                <a:tc>
                  <a:txBody>
                    <a:bodyPr/>
                    <a:lstStyle/>
                    <a:p>
                      <a:pPr eaLnBrk="1" hangingPunct="1">
                        <a:lnSpc>
                          <a:spcPct val="90000"/>
                        </a:lnSpc>
                        <a:buFontTx/>
                        <a:buNone/>
                      </a:pPr>
                      <a:r>
                        <a:rPr lang="tr-TR" sz="2400" b="1" dirty="0" smtClean="0">
                          <a:latin typeface="Trebuchet MS" pitchFamily="34" charset="0"/>
                        </a:rPr>
                        <a:t>* Enerjilerini</a:t>
                      </a:r>
                      <a:r>
                        <a:rPr lang="tr-TR" sz="2400" b="1" baseline="0" dirty="0" smtClean="0">
                          <a:latin typeface="Trebuchet MS" pitchFamily="34" charset="0"/>
                        </a:rPr>
                        <a:t> doğru biçimde kullanabilecekleri ortam sağlanmalıdır.</a:t>
                      </a:r>
                      <a:endParaRPr lang="tr-TR" sz="2400" b="1" dirty="0" smtClean="0">
                        <a:latin typeface="Trebuchet MS" pitchFamily="34" charset="0"/>
                      </a:endParaRPr>
                    </a:p>
                  </a:txBody>
                  <a:tcPr/>
                </a:tc>
              </a:tr>
              <a:tr h="9957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dirty="0" smtClean="0">
                          <a:effectLst>
                            <a:outerShdw blurRad="38100" dist="38100" dir="2700000" algn="tl">
                              <a:srgbClr val="000000"/>
                            </a:outerShdw>
                          </a:effectLst>
                          <a:latin typeface="Trebuchet MS" pitchFamily="34" charset="0"/>
                        </a:rPr>
                        <a:t>* Büyük kas gelişimi,</a:t>
                      </a:r>
                      <a:r>
                        <a:rPr lang="tr-TR" sz="2400" baseline="0" dirty="0" smtClean="0">
                          <a:effectLst>
                            <a:outerShdw blurRad="38100" dist="38100" dir="2700000" algn="tl">
                              <a:srgbClr val="000000"/>
                            </a:outerShdw>
                          </a:effectLst>
                          <a:latin typeface="Trebuchet MS" pitchFamily="34" charset="0"/>
                        </a:rPr>
                        <a:t> küçük kas gelişimine göre daha iyidir.</a:t>
                      </a:r>
                      <a:endParaRPr lang="tr-TR" sz="2400" dirty="0" smtClean="0">
                        <a:effectLst>
                          <a:outerShdw blurRad="38100" dist="38100" dir="2700000" algn="tl">
                            <a:srgbClr val="000000"/>
                          </a:outerShdw>
                        </a:effectLst>
                        <a:latin typeface="Trebuchet MS" pitchFamily="34" charset="0"/>
                      </a:endParaRPr>
                    </a:p>
                  </a:txBody>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tr-TR" sz="2400" b="1" dirty="0" smtClean="0">
                          <a:latin typeface="Trebuchet MS" pitchFamily="34" charset="0"/>
                        </a:rPr>
                        <a:t>* Küçük</a:t>
                      </a:r>
                      <a:r>
                        <a:rPr lang="tr-TR" sz="2400" b="1" baseline="0" dirty="0" smtClean="0">
                          <a:latin typeface="Trebuchet MS" pitchFamily="34" charset="0"/>
                        </a:rPr>
                        <a:t> kas kullanmayı gerektiren çalışmalar, çocuk için sıkıcı olabilir.</a:t>
                      </a:r>
                      <a:endParaRPr lang="tr-TR" sz="2400" b="1" dirty="0" smtClean="0">
                        <a:latin typeface="Trebuchet MS" pitchFamily="34" charset="0"/>
                      </a:endParaRPr>
                    </a:p>
                  </a:txBody>
                  <a:tcPr/>
                </a:tc>
              </a:tr>
              <a:tr h="847981">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tr-TR" sz="2400" dirty="0" smtClean="0">
                          <a:effectLst>
                            <a:outerShdw blurRad="38100" dist="38100" dir="2700000" algn="tl">
                              <a:srgbClr val="000000"/>
                            </a:outerShdw>
                          </a:effectLst>
                          <a:latin typeface="Trebuchet MS" pitchFamily="34" charset="0"/>
                        </a:rPr>
                        <a:t>Dinlenmeye</a:t>
                      </a:r>
                      <a:r>
                        <a:rPr lang="tr-TR" sz="2400" baseline="0" dirty="0" smtClean="0">
                          <a:effectLst>
                            <a:outerShdw blurRad="38100" dist="38100" dir="2700000" algn="tl">
                              <a:srgbClr val="000000"/>
                            </a:outerShdw>
                          </a:effectLst>
                          <a:latin typeface="Trebuchet MS" pitchFamily="34" charset="0"/>
                        </a:rPr>
                        <a:t> ihtiyaçları vardır.</a:t>
                      </a:r>
                      <a:endParaRPr lang="tr-TR" sz="2400" dirty="0" smtClean="0">
                        <a:effectLst>
                          <a:outerShdw blurRad="38100" dist="38100" dir="2700000" algn="tl">
                            <a:srgbClr val="000000"/>
                          </a:outerShdw>
                        </a:effectLst>
                        <a:latin typeface="Trebuchet MS"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latin typeface="Trebuchet MS" pitchFamily="34" charset="0"/>
                        </a:rPr>
                        <a:t>* Günlük</a:t>
                      </a:r>
                      <a:r>
                        <a:rPr lang="tr-TR" sz="2000" b="1" baseline="0" dirty="0" smtClean="0">
                          <a:latin typeface="Trebuchet MS" pitchFamily="34" charset="0"/>
                        </a:rPr>
                        <a:t> etkinliklerini buna uygun düzenlemek gerekir. Düzenli uykuya dikkat edilmelidir.</a:t>
                      </a:r>
                      <a:endParaRPr lang="tr-TR" sz="2000" b="1" dirty="0" smtClean="0">
                        <a:latin typeface="Trebuchet MS" pitchFamily="34" charset="0"/>
                      </a:endParaRPr>
                    </a:p>
                  </a:txBody>
                  <a:tcPr/>
                </a:tc>
              </a:tr>
              <a:tr h="690775">
                <a:tc>
                  <a:txBody>
                    <a:bodyPr/>
                    <a:lstStyle/>
                    <a:p>
                      <a:pPr eaLnBrk="1" hangingPunct="1">
                        <a:lnSpc>
                          <a:spcPct val="90000"/>
                        </a:lnSpc>
                        <a:buFontTx/>
                        <a:buNone/>
                        <a:defRPr/>
                      </a:pPr>
                      <a:r>
                        <a:rPr lang="tr-TR" sz="2400" dirty="0" smtClean="0">
                          <a:effectLst>
                            <a:outerShdw blurRad="38100" dist="38100" dir="2700000" algn="tl">
                              <a:srgbClr val="000000"/>
                            </a:outerShdw>
                          </a:effectLst>
                          <a:latin typeface="Trebuchet MS" pitchFamily="34" charset="0"/>
                        </a:rPr>
                        <a:t>Çok fazla hareketli olup, tehlikeli durumları </a:t>
                      </a:r>
                      <a:r>
                        <a:rPr lang="tr-TR" sz="2400" dirty="0" err="1" smtClean="0">
                          <a:effectLst>
                            <a:outerShdw blurRad="38100" dist="38100" dir="2700000" algn="tl">
                              <a:srgbClr val="000000"/>
                            </a:outerShdw>
                          </a:effectLst>
                          <a:latin typeface="Trebuchet MS" pitchFamily="34" charset="0"/>
                        </a:rPr>
                        <a:t>farkedemeyebilirler</a:t>
                      </a:r>
                      <a:r>
                        <a:rPr lang="tr-TR" sz="2400" dirty="0" smtClean="0">
                          <a:effectLst>
                            <a:outerShdw blurRad="38100" dist="38100" dir="2700000" algn="tl">
                              <a:srgbClr val="000000"/>
                            </a:outerShdw>
                          </a:effectLst>
                          <a:latin typeface="Trebuchet MS" pitchFamily="34" charset="0"/>
                        </a:rPr>
                        <a:t>.</a:t>
                      </a:r>
                    </a:p>
                  </a:txBody>
                  <a:tcPr/>
                </a:tc>
                <a:tc>
                  <a:txBody>
                    <a:bodyPr/>
                    <a:lstStyle/>
                    <a:p>
                      <a:pPr eaLnBrk="1" hangingPunct="1">
                        <a:lnSpc>
                          <a:spcPct val="90000"/>
                        </a:lnSpc>
                        <a:buFontTx/>
                        <a:buNone/>
                      </a:pPr>
                      <a:r>
                        <a:rPr lang="tr-TR" sz="2000" b="1" dirty="0" smtClean="0">
                          <a:latin typeface="Trebuchet MS" pitchFamily="34" charset="0"/>
                        </a:rPr>
                        <a:t>* Tehlikeli</a:t>
                      </a:r>
                      <a:r>
                        <a:rPr lang="tr-TR" sz="2000" b="1" baseline="0" dirty="0" smtClean="0">
                          <a:latin typeface="Trebuchet MS" pitchFamily="34" charset="0"/>
                        </a:rPr>
                        <a:t> durumlara karşı dikkatli olunmalıdır.</a:t>
                      </a:r>
                      <a:endParaRPr lang="tr-TR" sz="2000" b="1" dirty="0" smtClean="0">
                        <a:latin typeface="Trebuchet MS" pitchFamily="34" charset="0"/>
                      </a:endParaRPr>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44624"/>
            <a:ext cx="8964488" cy="1080120"/>
          </a:xfrm>
        </p:spPr>
        <p:txBody>
          <a:bodyPr>
            <a:noAutofit/>
          </a:bodyPr>
          <a:lstStyle/>
          <a:p>
            <a:pPr algn="l"/>
            <a:r>
              <a:rPr lang="tr-TR" sz="2000" b="1" dirty="0" smtClean="0"/>
              <a:t>6-9 Yaş Grubu Çocukların Gelişim Dönemleri ve Özellikleri:</a:t>
            </a:r>
            <a:br>
              <a:rPr lang="tr-TR" sz="2000" b="1" dirty="0" smtClean="0"/>
            </a:br>
            <a:r>
              <a:rPr lang="tr-TR" sz="3200" b="1" u="sng" dirty="0" smtClean="0"/>
              <a:t>SOSYAL-DUYGUSAL GELİŞİM</a:t>
            </a:r>
            <a:endParaRPr lang="tr-TR" sz="2000" b="1" u="sng" dirty="0"/>
          </a:p>
        </p:txBody>
      </p:sp>
      <p:graphicFrame>
        <p:nvGraphicFramePr>
          <p:cNvPr id="4" name="3 Tablo"/>
          <p:cNvGraphicFramePr>
            <a:graphicFrameLocks noGrp="1"/>
          </p:cNvGraphicFramePr>
          <p:nvPr>
            <p:extLst>
              <p:ext uri="{D42A27DB-BD31-4B8C-83A1-F6EECF244321}">
                <p14:modId xmlns:p14="http://schemas.microsoft.com/office/powerpoint/2010/main" val="3470731408"/>
              </p:ext>
            </p:extLst>
          </p:nvPr>
        </p:nvGraphicFramePr>
        <p:xfrm>
          <a:off x="323528" y="1531677"/>
          <a:ext cx="8496944" cy="5186165"/>
        </p:xfrm>
        <a:graphic>
          <a:graphicData uri="http://schemas.openxmlformats.org/drawingml/2006/table">
            <a:tbl>
              <a:tblPr firstRow="1" bandRow="1">
                <a:tableStyleId>{5C22544A-7EE6-4342-B048-85BDC9FD1C3A}</a:tableStyleId>
              </a:tblPr>
              <a:tblGrid>
                <a:gridCol w="4248472"/>
                <a:gridCol w="4248472"/>
              </a:tblGrid>
              <a:tr h="582784">
                <a:tc>
                  <a:txBody>
                    <a:bodyPr/>
                    <a:lstStyle/>
                    <a:p>
                      <a:pPr algn="ctr"/>
                      <a:r>
                        <a:rPr lang="tr-TR" sz="2800" dirty="0" smtClean="0"/>
                        <a:t>Dönemin Özelliği</a:t>
                      </a:r>
                      <a:endParaRPr lang="tr-TR" sz="2800" dirty="0"/>
                    </a:p>
                  </a:txBody>
                  <a:tcPr/>
                </a:tc>
                <a:tc>
                  <a:txBody>
                    <a:bodyPr/>
                    <a:lstStyle/>
                    <a:p>
                      <a:pPr algn="ctr"/>
                      <a:r>
                        <a:rPr lang="tr-TR" sz="2800" dirty="0" smtClean="0"/>
                        <a:t>Öneriler</a:t>
                      </a:r>
                      <a:endParaRPr lang="tr-TR" sz="2800" dirty="0"/>
                    </a:p>
                  </a:txBody>
                  <a:tcPr/>
                </a:tc>
              </a:tr>
              <a:tr h="944071">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tr-TR" sz="2000" dirty="0" smtClean="0">
                          <a:effectLst>
                            <a:outerShdw blurRad="38100" dist="38100" dir="2700000" algn="tl">
                              <a:srgbClr val="000000"/>
                            </a:outerShdw>
                          </a:effectLst>
                          <a:latin typeface="Trebuchet MS" pitchFamily="34" charset="0"/>
                        </a:rPr>
                        <a:t>* </a:t>
                      </a:r>
                      <a:r>
                        <a:rPr lang="tr-TR" sz="2000" baseline="0" dirty="0" smtClean="0">
                          <a:effectLst>
                            <a:outerShdw blurRad="38100" dist="38100" dir="2700000" algn="tl">
                              <a:srgbClr val="000000"/>
                            </a:outerShdw>
                          </a:effectLst>
                          <a:latin typeface="Trebuchet MS" pitchFamily="34" charset="0"/>
                        </a:rPr>
                        <a:t>Arkadaş seçiminde özenli olmaya başlarlar. </a:t>
                      </a:r>
                      <a:r>
                        <a:rPr lang="tr-TR" sz="2000" dirty="0" smtClean="0">
                          <a:effectLst>
                            <a:outerShdw blurRad="38100" dist="38100" dir="2700000" algn="tl">
                              <a:srgbClr val="000000"/>
                            </a:outerShdw>
                          </a:effectLst>
                          <a:latin typeface="Trebuchet MS" pitchFamily="34" charset="0"/>
                        </a:rPr>
                        <a:t>Arkadaşlarının</a:t>
                      </a:r>
                      <a:r>
                        <a:rPr lang="tr-TR" sz="2000" baseline="0" dirty="0" smtClean="0">
                          <a:effectLst>
                            <a:outerShdw blurRad="38100" dist="38100" dir="2700000" algn="tl">
                              <a:srgbClr val="000000"/>
                            </a:outerShdw>
                          </a:effectLst>
                          <a:latin typeface="Trebuchet MS" pitchFamily="34" charset="0"/>
                        </a:rPr>
                        <a:t> düşüncelerini çok önemserler. </a:t>
                      </a:r>
                      <a:endParaRPr lang="tr-TR" sz="2000" dirty="0" smtClean="0">
                        <a:effectLst>
                          <a:outerShdw blurRad="38100" dist="38100" dir="2700000" algn="tl">
                            <a:srgbClr val="000000"/>
                          </a:outerShdw>
                        </a:effectLst>
                        <a:latin typeface="Trebuchet MS" pitchFamily="34" charset="0"/>
                      </a:endParaRPr>
                    </a:p>
                  </a:txBody>
                  <a:tcPr/>
                </a:tc>
                <a:tc>
                  <a:txBody>
                    <a:bodyPr/>
                    <a:lstStyle/>
                    <a:p>
                      <a:pPr eaLnBrk="1" hangingPunct="1">
                        <a:buFontTx/>
                        <a:buNone/>
                        <a:defRPr/>
                      </a:pPr>
                      <a:r>
                        <a:rPr lang="tr-TR" sz="2000" b="1" dirty="0" smtClean="0">
                          <a:latin typeface="Trebuchet MS" pitchFamily="34" charset="0"/>
                        </a:rPr>
                        <a:t>* Doğru</a:t>
                      </a:r>
                      <a:r>
                        <a:rPr lang="tr-TR" sz="2000" b="1" baseline="0" dirty="0" smtClean="0">
                          <a:latin typeface="Trebuchet MS" pitchFamily="34" charset="0"/>
                        </a:rPr>
                        <a:t> arkadaşlıklar kurmasına yardımcı olunmalıdır.</a:t>
                      </a:r>
                      <a:endParaRPr lang="tr-TR" sz="2000" b="1" dirty="0" smtClean="0">
                        <a:latin typeface="Trebuchet MS" pitchFamily="34" charset="0"/>
                      </a:endParaRPr>
                    </a:p>
                  </a:txBody>
                  <a:tcPr/>
                </a:tc>
              </a:tr>
              <a:tr h="12980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effectLst>
                            <a:outerShdw blurRad="38100" dist="38100" dir="2700000" algn="tl">
                              <a:srgbClr val="000000"/>
                            </a:outerShdw>
                          </a:effectLst>
                          <a:latin typeface="Trebuchet MS" pitchFamily="34" charset="0"/>
                        </a:rPr>
                        <a:t>* Arkadaşlarıyla</a:t>
                      </a:r>
                      <a:r>
                        <a:rPr lang="tr-TR" sz="2000" baseline="0" dirty="0" smtClean="0">
                          <a:effectLst>
                            <a:outerShdw blurRad="38100" dist="38100" dir="2700000" algn="tl">
                              <a:srgbClr val="000000"/>
                            </a:outerShdw>
                          </a:effectLst>
                          <a:latin typeface="Trebuchet MS" pitchFamily="34" charset="0"/>
                        </a:rPr>
                        <a:t> ilgili kararları çabuk değişebilir.</a:t>
                      </a:r>
                      <a:r>
                        <a:rPr lang="tr-TR" sz="2000" dirty="0" smtClean="0">
                          <a:effectLst>
                            <a:outerShdw blurRad="38100" dist="38100" dir="2700000" algn="tl">
                              <a:srgbClr val="000000"/>
                            </a:outerShdw>
                          </a:effectLst>
                          <a:latin typeface="Trebuchet MS" pitchFamily="34" charset="0"/>
                        </a:rPr>
                        <a:t> Küçük</a:t>
                      </a:r>
                      <a:r>
                        <a:rPr lang="tr-TR" sz="2000" baseline="0" dirty="0" smtClean="0">
                          <a:effectLst>
                            <a:outerShdw blurRad="38100" dist="38100" dir="2700000" algn="tl">
                              <a:srgbClr val="000000"/>
                            </a:outerShdw>
                          </a:effectLst>
                          <a:latin typeface="Trebuchet MS" pitchFamily="34" charset="0"/>
                        </a:rPr>
                        <a:t> grup oyunlarını daha çok severler.</a:t>
                      </a:r>
                      <a:endParaRPr lang="tr-TR" sz="2000" dirty="0" smtClean="0">
                        <a:effectLst>
                          <a:outerShdw blurRad="38100" dist="38100" dir="2700000" algn="tl">
                            <a:srgbClr val="000000"/>
                          </a:outerShdw>
                        </a:effectLst>
                        <a:latin typeface="Trebuchet MS" pitchFamily="34" charset="0"/>
                      </a:endParaRPr>
                    </a:p>
                    <a:p>
                      <a:pPr eaLnBrk="1" hangingPunct="1">
                        <a:buFontTx/>
                        <a:buNone/>
                        <a:defRPr/>
                      </a:pPr>
                      <a:endParaRPr lang="tr-TR" sz="2000" dirty="0" smtClean="0">
                        <a:effectLst>
                          <a:outerShdw blurRad="38100" dist="38100" dir="2700000" algn="tl">
                            <a:srgbClr val="000000"/>
                          </a:outerShdw>
                        </a:effectLst>
                        <a:latin typeface="Trebuchet MS" pitchFamily="34" charset="0"/>
                      </a:endParaRPr>
                    </a:p>
                  </a:txBody>
                  <a:tcPr/>
                </a:tc>
                <a:tc>
                  <a:txBody>
                    <a:bodyPr/>
                    <a:lstStyle/>
                    <a:p>
                      <a:pPr eaLnBrk="1" hangingPunct="1">
                        <a:buFontTx/>
                        <a:buNone/>
                        <a:defRPr/>
                      </a:pPr>
                      <a:r>
                        <a:rPr lang="tr-TR" sz="2000" b="1" dirty="0" smtClean="0">
                          <a:latin typeface="Trebuchet MS" pitchFamily="34" charset="0"/>
                        </a:rPr>
                        <a:t>*Öğüt</a:t>
                      </a:r>
                      <a:r>
                        <a:rPr lang="tr-TR" sz="2000" b="1" baseline="0" dirty="0" smtClean="0">
                          <a:latin typeface="Trebuchet MS" pitchFamily="34" charset="0"/>
                        </a:rPr>
                        <a:t> vermek yerine etkin dinleyerek kendi doğru düşüncelerini oluşturmalarına yardımcı olunmalıdır.</a:t>
                      </a:r>
                      <a:endParaRPr lang="tr-TR" sz="2000" dirty="0" smtClean="0">
                        <a:effectLst>
                          <a:outerShdw blurRad="38100" dist="38100" dir="2700000" algn="tl">
                            <a:srgbClr val="000000"/>
                          </a:outerShdw>
                        </a:effectLst>
                        <a:latin typeface="Trebuchet MS" pitchFamily="34" charset="0"/>
                      </a:endParaRPr>
                    </a:p>
                  </a:txBody>
                  <a:tcPr/>
                </a:tc>
              </a:tr>
              <a:tr h="683194">
                <a:tc>
                  <a:txBody>
                    <a:bodyPr/>
                    <a:lstStyle/>
                    <a:p>
                      <a:pPr eaLnBrk="1" hangingPunct="1">
                        <a:lnSpc>
                          <a:spcPct val="90000"/>
                        </a:lnSpc>
                        <a:buFontTx/>
                        <a:buNone/>
                        <a:defRPr/>
                      </a:pPr>
                      <a:r>
                        <a:rPr lang="tr-TR" sz="2000" dirty="0" smtClean="0">
                          <a:effectLst>
                            <a:outerShdw blurRad="38100" dist="38100" dir="2700000" algn="tl">
                              <a:srgbClr val="000000"/>
                            </a:outerShdw>
                          </a:effectLst>
                          <a:latin typeface="Trebuchet MS" pitchFamily="34" charset="0"/>
                        </a:rPr>
                        <a:t>*Eleştirilere</a:t>
                      </a:r>
                      <a:r>
                        <a:rPr lang="tr-TR" sz="2000" baseline="0" dirty="0" smtClean="0">
                          <a:effectLst>
                            <a:outerShdw blurRad="38100" dist="38100" dir="2700000" algn="tl">
                              <a:srgbClr val="000000"/>
                            </a:outerShdw>
                          </a:effectLst>
                          <a:latin typeface="Trebuchet MS" pitchFamily="34" charset="0"/>
                        </a:rPr>
                        <a:t> karı çok hassastırlar.</a:t>
                      </a:r>
                      <a:endParaRPr lang="tr-TR" sz="2000" dirty="0" smtClean="0">
                        <a:effectLst>
                          <a:outerShdw blurRad="38100" dist="38100" dir="2700000" algn="tl">
                            <a:srgbClr val="000000"/>
                          </a:outerShdw>
                        </a:effectLst>
                        <a:latin typeface="Trebuchet MS" pitchFamily="34" charset="0"/>
                      </a:endParaRPr>
                    </a:p>
                  </a:txBody>
                  <a:tcPr/>
                </a:tc>
                <a:tc>
                  <a:txBody>
                    <a:bodyPr/>
                    <a:lstStyle/>
                    <a:p>
                      <a:pPr eaLnBrk="1" hangingPunct="1">
                        <a:buFontTx/>
                        <a:buNone/>
                        <a:defRPr/>
                      </a:pPr>
                      <a:r>
                        <a:rPr lang="tr-TR" sz="1800" dirty="0" smtClean="0">
                          <a:solidFill>
                            <a:schemeClr val="tx1"/>
                          </a:solidFill>
                          <a:effectLst>
                            <a:outerShdw blurRad="38100" dist="38100" dir="2700000" algn="tl">
                              <a:srgbClr val="000000"/>
                            </a:outerShdw>
                          </a:effectLst>
                          <a:latin typeface="Trebuchet MS" pitchFamily="34" charset="0"/>
                        </a:rPr>
                        <a:t>Olumsuz</a:t>
                      </a:r>
                      <a:r>
                        <a:rPr lang="tr-TR" sz="1800" baseline="0" dirty="0" smtClean="0">
                          <a:solidFill>
                            <a:schemeClr val="tx1"/>
                          </a:solidFill>
                          <a:effectLst>
                            <a:outerShdw blurRad="38100" dist="38100" dir="2700000" algn="tl">
                              <a:srgbClr val="000000"/>
                            </a:outerShdw>
                          </a:effectLst>
                          <a:latin typeface="Trebuchet MS" pitchFamily="34" charset="0"/>
                        </a:rPr>
                        <a:t> mesajlar yerine destekleyici mesajlar verilmelidir.</a:t>
                      </a:r>
                      <a:endParaRPr lang="tr-TR" sz="1800" dirty="0" smtClean="0">
                        <a:solidFill>
                          <a:schemeClr val="tx1"/>
                        </a:solidFill>
                        <a:effectLst>
                          <a:outerShdw blurRad="38100" dist="38100" dir="2700000" algn="tl">
                            <a:srgbClr val="000000"/>
                          </a:outerShdw>
                        </a:effectLst>
                        <a:latin typeface="Trebuchet MS" pitchFamily="34" charset="0"/>
                      </a:endParaRPr>
                    </a:p>
                  </a:txBody>
                  <a:tcPr/>
                </a:tc>
              </a:tr>
              <a:tr h="665129">
                <a:tc>
                  <a:txBody>
                    <a:bodyPr/>
                    <a:lstStyle/>
                    <a:p>
                      <a:pPr eaLnBrk="1" hangingPunct="1">
                        <a:lnSpc>
                          <a:spcPct val="90000"/>
                        </a:lnSpc>
                        <a:buFontTx/>
                        <a:buNone/>
                        <a:defRPr/>
                      </a:pPr>
                      <a:r>
                        <a:rPr lang="tr-TR" sz="2400" dirty="0" smtClean="0">
                          <a:effectLst>
                            <a:outerShdw blurRad="38100" dist="38100" dir="2700000" algn="tl">
                              <a:srgbClr val="000000"/>
                            </a:outerShdw>
                          </a:effectLst>
                          <a:latin typeface="Trebuchet MS" pitchFamily="34" charset="0"/>
                        </a:rPr>
                        <a:t>Kolayca motive edilebilirler. </a:t>
                      </a:r>
                    </a:p>
                  </a:txBody>
                  <a:tcPr/>
                </a:tc>
                <a:tc>
                  <a:txBody>
                    <a:bodyPr/>
                    <a:lstStyle/>
                    <a:p>
                      <a:pPr eaLnBrk="1" hangingPunct="1">
                        <a:buFontTx/>
                        <a:buNone/>
                        <a:defRPr/>
                      </a:pPr>
                      <a:r>
                        <a:rPr lang="tr-TR" sz="2000" dirty="0" smtClean="0">
                          <a:solidFill>
                            <a:schemeClr val="tx1"/>
                          </a:solidFill>
                          <a:effectLst>
                            <a:outerShdw blurRad="38100" dist="38100" dir="2700000" algn="tl">
                              <a:srgbClr val="000000"/>
                            </a:outerShdw>
                          </a:effectLst>
                          <a:latin typeface="Trebuchet MS" pitchFamily="34" charset="0"/>
                        </a:rPr>
                        <a:t>Yaptığı</a:t>
                      </a:r>
                      <a:r>
                        <a:rPr lang="tr-TR" sz="2000" baseline="0" dirty="0" smtClean="0">
                          <a:solidFill>
                            <a:schemeClr val="tx1"/>
                          </a:solidFill>
                          <a:effectLst>
                            <a:outerShdw blurRad="38100" dist="38100" dir="2700000" algn="tl">
                              <a:srgbClr val="000000"/>
                            </a:outerShdw>
                          </a:effectLst>
                          <a:latin typeface="Trebuchet MS" pitchFamily="34" charset="0"/>
                        </a:rPr>
                        <a:t> işin sonucu değil, ç</a:t>
                      </a:r>
                      <a:r>
                        <a:rPr lang="tr-TR" sz="2000" dirty="0" smtClean="0">
                          <a:solidFill>
                            <a:schemeClr val="tx1"/>
                          </a:solidFill>
                          <a:effectLst>
                            <a:outerShdw blurRad="38100" dist="38100" dir="2700000" algn="tl">
                              <a:srgbClr val="000000"/>
                            </a:outerShdw>
                          </a:effectLst>
                          <a:latin typeface="Trebuchet MS" pitchFamily="34" charset="0"/>
                        </a:rPr>
                        <a:t>abası</a:t>
                      </a:r>
                      <a:r>
                        <a:rPr lang="tr-TR" sz="2000" baseline="0" dirty="0" smtClean="0">
                          <a:solidFill>
                            <a:schemeClr val="tx1"/>
                          </a:solidFill>
                          <a:effectLst>
                            <a:outerShdw blurRad="38100" dist="38100" dir="2700000" algn="tl">
                              <a:srgbClr val="000000"/>
                            </a:outerShdw>
                          </a:effectLst>
                          <a:latin typeface="Trebuchet MS" pitchFamily="34" charset="0"/>
                        </a:rPr>
                        <a:t> takdir edilmelidir.</a:t>
                      </a:r>
                      <a:endParaRPr lang="tr-TR" sz="2000" dirty="0" smtClean="0">
                        <a:solidFill>
                          <a:schemeClr val="tx1"/>
                        </a:solidFill>
                        <a:effectLst>
                          <a:outerShdw blurRad="38100" dist="38100" dir="2700000" algn="tl">
                            <a:srgbClr val="000000"/>
                          </a:outerShdw>
                        </a:effectLst>
                        <a:latin typeface="Trebuchet MS" pitchFamily="34" charset="0"/>
                      </a:endParaRPr>
                    </a:p>
                  </a:txBody>
                  <a:tcPr/>
                </a:tc>
              </a:tr>
              <a:tr h="964436">
                <a:tc>
                  <a:txBody>
                    <a:bodyPr/>
                    <a:lstStyle/>
                    <a:p>
                      <a:pPr eaLnBrk="1" hangingPunct="1">
                        <a:lnSpc>
                          <a:spcPct val="90000"/>
                        </a:lnSpc>
                        <a:buFontTx/>
                        <a:buNone/>
                        <a:defRPr/>
                      </a:pPr>
                      <a:r>
                        <a:rPr lang="tr-TR" sz="2400" dirty="0" smtClean="0">
                          <a:effectLst>
                            <a:outerShdw blurRad="38100" dist="38100" dir="2700000" algn="tl">
                              <a:srgbClr val="000000"/>
                            </a:outerShdw>
                          </a:effectLst>
                          <a:latin typeface="Trebuchet MS" pitchFamily="34" charset="0"/>
                        </a:rPr>
                        <a:t>Aile ortamındaki ilişkilere karşı çok</a:t>
                      </a:r>
                      <a:r>
                        <a:rPr lang="tr-TR" sz="2400" baseline="0" dirty="0" smtClean="0">
                          <a:effectLst>
                            <a:outerShdw blurRad="38100" dist="38100" dir="2700000" algn="tl">
                              <a:srgbClr val="000000"/>
                            </a:outerShdw>
                          </a:effectLst>
                          <a:latin typeface="Trebuchet MS" pitchFamily="34" charset="0"/>
                        </a:rPr>
                        <a:t> dikkatlidirler.</a:t>
                      </a:r>
                      <a:endParaRPr lang="tr-TR" sz="2400" dirty="0" smtClean="0">
                        <a:effectLst>
                          <a:outerShdw blurRad="38100" dist="38100" dir="2700000" algn="tl">
                            <a:srgbClr val="000000"/>
                          </a:outerShdw>
                        </a:effectLst>
                        <a:latin typeface="Trebuchet MS" pitchFamily="34" charset="0"/>
                      </a:endParaRPr>
                    </a:p>
                  </a:txBody>
                  <a:tcPr/>
                </a:tc>
                <a:tc>
                  <a:txBody>
                    <a:bodyPr/>
                    <a:lstStyle/>
                    <a:p>
                      <a:pPr eaLnBrk="1" hangingPunct="1">
                        <a:buFontTx/>
                        <a:buNone/>
                        <a:defRPr/>
                      </a:pPr>
                      <a:r>
                        <a:rPr lang="tr-TR" sz="2000" dirty="0" smtClean="0">
                          <a:solidFill>
                            <a:schemeClr val="tx1"/>
                          </a:solidFill>
                          <a:effectLst>
                            <a:outerShdw blurRad="38100" dist="38100" dir="2700000" algn="tl">
                              <a:srgbClr val="000000"/>
                            </a:outerShdw>
                          </a:effectLst>
                          <a:latin typeface="Trebuchet MS" pitchFamily="34" charset="0"/>
                        </a:rPr>
                        <a:t>Aile</a:t>
                      </a:r>
                      <a:r>
                        <a:rPr lang="tr-TR" sz="2000" baseline="0" dirty="0" smtClean="0">
                          <a:solidFill>
                            <a:schemeClr val="tx1"/>
                          </a:solidFill>
                          <a:effectLst>
                            <a:outerShdw blurRad="38100" dist="38100" dir="2700000" algn="tl">
                              <a:srgbClr val="000000"/>
                            </a:outerShdw>
                          </a:effectLst>
                          <a:latin typeface="Trebuchet MS" pitchFamily="34" charset="0"/>
                        </a:rPr>
                        <a:t> ortamının olumlu özellikler sergilemesi gerekir.</a:t>
                      </a:r>
                      <a:endParaRPr lang="tr-TR" sz="2000" dirty="0" smtClean="0">
                        <a:solidFill>
                          <a:schemeClr val="tx1"/>
                        </a:solidFill>
                        <a:effectLst>
                          <a:outerShdw blurRad="38100" dist="38100" dir="2700000" algn="tl">
                            <a:srgbClr val="000000"/>
                          </a:outerShdw>
                        </a:effectLst>
                        <a:latin typeface="Trebuchet MS" pitchFamily="34" charset="0"/>
                      </a:endParaRPr>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44624"/>
            <a:ext cx="8964488" cy="1080120"/>
          </a:xfrm>
        </p:spPr>
        <p:txBody>
          <a:bodyPr>
            <a:noAutofit/>
          </a:bodyPr>
          <a:lstStyle/>
          <a:p>
            <a:pPr algn="l"/>
            <a:r>
              <a:rPr lang="tr-TR" sz="2000" b="1" dirty="0" smtClean="0"/>
              <a:t>6-9 Yaş Grubu Çocukların Gelişim Dönemleri ve Özellikleri:</a:t>
            </a:r>
            <a:br>
              <a:rPr lang="tr-TR" sz="2000" b="1" dirty="0" smtClean="0"/>
            </a:br>
            <a:r>
              <a:rPr lang="tr-TR" sz="3200" b="1" u="sng" dirty="0" smtClean="0"/>
              <a:t>BİLİŞSEL GELİŞİM</a:t>
            </a:r>
            <a:endParaRPr lang="tr-TR" sz="2000" b="1" u="sng" dirty="0"/>
          </a:p>
        </p:txBody>
      </p:sp>
      <p:graphicFrame>
        <p:nvGraphicFramePr>
          <p:cNvPr id="4" name="3 Tablo"/>
          <p:cNvGraphicFramePr>
            <a:graphicFrameLocks noGrp="1"/>
          </p:cNvGraphicFramePr>
          <p:nvPr>
            <p:extLst>
              <p:ext uri="{D42A27DB-BD31-4B8C-83A1-F6EECF244321}">
                <p14:modId xmlns:p14="http://schemas.microsoft.com/office/powerpoint/2010/main" val="496160925"/>
              </p:ext>
            </p:extLst>
          </p:nvPr>
        </p:nvGraphicFramePr>
        <p:xfrm>
          <a:off x="323528" y="1626370"/>
          <a:ext cx="8496944" cy="4375108"/>
        </p:xfrm>
        <a:graphic>
          <a:graphicData uri="http://schemas.openxmlformats.org/drawingml/2006/table">
            <a:tbl>
              <a:tblPr firstRow="1" bandRow="1">
                <a:tableStyleId>{5C22544A-7EE6-4342-B048-85BDC9FD1C3A}</a:tableStyleId>
              </a:tblPr>
              <a:tblGrid>
                <a:gridCol w="4248472"/>
                <a:gridCol w="4248472"/>
              </a:tblGrid>
              <a:tr h="541701">
                <a:tc>
                  <a:txBody>
                    <a:bodyPr/>
                    <a:lstStyle/>
                    <a:p>
                      <a:pPr algn="ctr"/>
                      <a:r>
                        <a:rPr lang="tr-TR" sz="3200" dirty="0" smtClean="0"/>
                        <a:t>Dönemin Özelliği</a:t>
                      </a:r>
                      <a:endParaRPr lang="tr-TR" sz="3200" dirty="0"/>
                    </a:p>
                  </a:txBody>
                  <a:tcPr/>
                </a:tc>
                <a:tc>
                  <a:txBody>
                    <a:bodyPr/>
                    <a:lstStyle/>
                    <a:p>
                      <a:pPr algn="ctr"/>
                      <a:r>
                        <a:rPr lang="tr-TR" sz="3200" dirty="0" smtClean="0"/>
                        <a:t>Öneriler</a:t>
                      </a:r>
                      <a:endParaRPr lang="tr-TR" sz="3200" dirty="0"/>
                    </a:p>
                  </a:txBody>
                  <a:tcPr/>
                </a:tc>
              </a:tr>
              <a:tr h="869908">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tr-TR" sz="2400" b="0" dirty="0" smtClean="0">
                          <a:effectLst>
                            <a:outerShdw blurRad="38100" dist="38100" dir="2700000" algn="tl">
                              <a:srgbClr val="000000"/>
                            </a:outerShdw>
                          </a:effectLst>
                          <a:latin typeface="Trebuchet MS" pitchFamily="34" charset="0"/>
                        </a:rPr>
                        <a:t>* Öğrenmek,</a:t>
                      </a:r>
                      <a:r>
                        <a:rPr lang="tr-TR" sz="2400" b="0" baseline="0" dirty="0" smtClean="0">
                          <a:effectLst>
                            <a:outerShdw blurRad="38100" dist="38100" dir="2700000" algn="tl">
                              <a:srgbClr val="000000"/>
                            </a:outerShdw>
                          </a:effectLst>
                          <a:latin typeface="Trebuchet MS" pitchFamily="34" charset="0"/>
                        </a:rPr>
                        <a:t> üretmek içgüdüsü çok fazladır.</a:t>
                      </a:r>
                      <a:endParaRPr lang="tr-TR" sz="2400" b="0" dirty="0"/>
                    </a:p>
                  </a:txBody>
                  <a:tcPr/>
                </a:tc>
                <a:tc>
                  <a:txBody>
                    <a:bodyPr/>
                    <a:lstStyle/>
                    <a:p>
                      <a:pPr algn="l">
                        <a:lnSpc>
                          <a:spcPct val="90000"/>
                        </a:lnSpc>
                        <a:defRPr/>
                      </a:pPr>
                      <a:r>
                        <a:rPr lang="tr-TR" sz="2400" b="0" dirty="0" smtClean="0">
                          <a:effectLst>
                            <a:outerShdw blurRad="38100" dist="38100" dir="2700000" algn="tl">
                              <a:srgbClr val="000000"/>
                            </a:outerShdw>
                          </a:effectLst>
                          <a:latin typeface="Trebuchet MS" pitchFamily="34" charset="0"/>
                        </a:rPr>
                        <a:t>* İlgileri</a:t>
                      </a:r>
                      <a:r>
                        <a:rPr lang="tr-TR" sz="2400" b="0" baseline="0" dirty="0" smtClean="0">
                          <a:effectLst>
                            <a:outerShdw blurRad="38100" dist="38100" dir="2700000" algn="tl">
                              <a:srgbClr val="000000"/>
                            </a:outerShdw>
                          </a:effectLst>
                          <a:latin typeface="Trebuchet MS" pitchFamily="34" charset="0"/>
                        </a:rPr>
                        <a:t> ve merakı desteklenmelidir.</a:t>
                      </a:r>
                      <a:endParaRPr lang="tr-TR" sz="2400" b="0" dirty="0"/>
                    </a:p>
                  </a:txBody>
                  <a:tcPr/>
                </a:tc>
              </a:tr>
              <a:tr h="5662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b="0" dirty="0" smtClean="0">
                          <a:effectLst>
                            <a:outerShdw blurRad="38100" dist="38100" dir="2700000" algn="tl">
                              <a:srgbClr val="000000"/>
                            </a:outerShdw>
                          </a:effectLst>
                          <a:latin typeface="Trebuchet MS" pitchFamily="34" charset="0"/>
                        </a:rPr>
                        <a:t>* Konuşmaya</a:t>
                      </a:r>
                      <a:r>
                        <a:rPr lang="tr-TR" sz="2400" b="0" baseline="0" dirty="0" smtClean="0">
                          <a:effectLst>
                            <a:outerShdw blurRad="38100" dist="38100" dir="2700000" algn="tl">
                              <a:srgbClr val="000000"/>
                            </a:outerShdw>
                          </a:effectLst>
                          <a:latin typeface="Trebuchet MS" pitchFamily="34" charset="0"/>
                        </a:rPr>
                        <a:t> ve tekrarlamaya meraklıdırlar. Yazmaya karşı daha az ilgilidirler.</a:t>
                      </a:r>
                      <a:endParaRPr lang="tr-TR" sz="2400" b="0" dirty="0" smtClean="0">
                        <a:effectLst>
                          <a:outerShdw blurRad="38100" dist="38100" dir="2700000" algn="tl">
                            <a:srgbClr val="000000"/>
                          </a:outerShdw>
                        </a:effectLst>
                        <a:latin typeface="Trebuchet MS" pitchFamily="34" charset="0"/>
                      </a:endParaRPr>
                    </a:p>
                  </a:txBody>
                  <a:tcPr/>
                </a:tc>
                <a:tc>
                  <a:txBody>
                    <a:bodyPr/>
                    <a:lstStyle/>
                    <a:p>
                      <a:pPr algn="l"/>
                      <a:r>
                        <a:rPr lang="tr-TR" sz="2400" b="0" dirty="0" smtClean="0">
                          <a:effectLst>
                            <a:outerShdw blurRad="38100" dist="38100" dir="2700000" algn="tl">
                              <a:srgbClr val="000000"/>
                            </a:outerShdw>
                          </a:effectLst>
                          <a:latin typeface="Trebuchet MS" pitchFamily="34" charset="0"/>
                        </a:rPr>
                        <a:t>* Çocukla</a:t>
                      </a:r>
                      <a:r>
                        <a:rPr lang="tr-TR" sz="2400" b="0" baseline="0" dirty="0" smtClean="0">
                          <a:effectLst>
                            <a:outerShdw blurRad="38100" dist="38100" dir="2700000" algn="tl">
                              <a:srgbClr val="000000"/>
                            </a:outerShdw>
                          </a:effectLst>
                          <a:latin typeface="Trebuchet MS" pitchFamily="34" charset="0"/>
                        </a:rPr>
                        <a:t> doğru iletişim kurulmalıdır.</a:t>
                      </a:r>
                      <a:endParaRPr lang="tr-TR" sz="2400" b="0" dirty="0"/>
                    </a:p>
                  </a:txBody>
                  <a:tcPr/>
                </a:tc>
              </a:tr>
              <a:tr h="8089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b="0" dirty="0" smtClean="0">
                          <a:effectLst>
                            <a:outerShdw blurRad="38100" dist="38100" dir="2700000" algn="tl">
                              <a:srgbClr val="000000"/>
                            </a:outerShdw>
                          </a:effectLst>
                          <a:latin typeface="Trebuchet MS" pitchFamily="34" charset="0"/>
                        </a:rPr>
                        <a:t>* Çoğunlukla</a:t>
                      </a:r>
                      <a:r>
                        <a:rPr lang="tr-TR" sz="2400" b="0" baseline="0" dirty="0" smtClean="0">
                          <a:effectLst>
                            <a:outerShdw blurRad="38100" dist="38100" dir="2700000" algn="tl">
                              <a:srgbClr val="000000"/>
                            </a:outerShdw>
                          </a:effectLst>
                          <a:latin typeface="Trebuchet MS" pitchFamily="34" charset="0"/>
                        </a:rPr>
                        <a:t> görerek ve yaparak öğrenirler.</a:t>
                      </a:r>
                      <a:endParaRPr lang="tr-TR" sz="2400" b="0" dirty="0" smtClean="0">
                        <a:effectLst>
                          <a:outerShdw blurRad="38100" dist="38100" dir="2700000" algn="tl">
                            <a:srgbClr val="000000"/>
                          </a:outerShdw>
                        </a:effectLst>
                        <a:latin typeface="Trebuchet MS" pitchFamily="34" charset="0"/>
                      </a:endParaRPr>
                    </a:p>
                  </a:txBody>
                  <a:tcPr/>
                </a:tc>
                <a:tc>
                  <a:txBody>
                    <a:bodyPr/>
                    <a:lstStyle/>
                    <a:p>
                      <a:pPr algn="l">
                        <a:lnSpc>
                          <a:spcPct val="90000"/>
                        </a:lnSpc>
                        <a:defRPr/>
                      </a:pPr>
                      <a:r>
                        <a:rPr lang="tr-TR" sz="2400" b="0" dirty="0" smtClean="0">
                          <a:effectLst>
                            <a:outerShdw blurRad="38100" dist="38100" dir="2700000" algn="tl">
                              <a:srgbClr val="000000"/>
                            </a:outerShdw>
                          </a:effectLst>
                          <a:latin typeface="Trebuchet MS" pitchFamily="34" charset="0"/>
                        </a:rPr>
                        <a:t>* Yetişkin</a:t>
                      </a:r>
                      <a:r>
                        <a:rPr lang="tr-TR" sz="2400" b="0" baseline="0" dirty="0" smtClean="0">
                          <a:effectLst>
                            <a:outerShdw blurRad="38100" dist="38100" dir="2700000" algn="tl">
                              <a:srgbClr val="000000"/>
                            </a:outerShdw>
                          </a:effectLst>
                          <a:latin typeface="Trebuchet MS" pitchFamily="34" charset="0"/>
                        </a:rPr>
                        <a:t> davranışlarının, çocuğa örnek olması gerekir. Kendisinin yapmadığı bir şeyin çocuktan istenmesi pek anlamlı değildir.</a:t>
                      </a:r>
                      <a:endParaRPr lang="tr-TR" sz="2400" b="0" dirty="0" smtClean="0"/>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88640"/>
            <a:ext cx="8964488" cy="2246769"/>
          </a:xfrm>
          <a:prstGeom prst="rect">
            <a:avLst/>
          </a:prstGeom>
          <a:noFill/>
        </p:spPr>
        <p:txBody>
          <a:bodyPr wrap="square" rtlCol="0">
            <a:spAutoFit/>
          </a:bodyPr>
          <a:lstStyle/>
          <a:p>
            <a:pPr algn="r"/>
            <a:r>
              <a:rPr lang="tr-TR" sz="3200" dirty="0" smtClean="0">
                <a:solidFill>
                  <a:schemeClr val="accent1">
                    <a:lumMod val="50000"/>
                  </a:schemeClr>
                </a:solidFill>
                <a:effectLst>
                  <a:outerShdw blurRad="38100" dist="38100" dir="2700000" algn="tl">
                    <a:srgbClr val="000000">
                      <a:alpha val="43137"/>
                    </a:srgbClr>
                  </a:outerShdw>
                </a:effectLst>
                <a:latin typeface="Cooper Black" panose="0208090404030B020404" pitchFamily="18" charset="0"/>
                <a:ea typeface="Adobe Gothic Std B" panose="020B0800000000000000" pitchFamily="34" charset="-128"/>
              </a:rPr>
              <a:t>Mutlu Çocuklar, Mutlu Yarınlar...</a:t>
            </a:r>
            <a:endParaRPr lang="tr-TR" sz="4000" dirty="0" smtClean="0">
              <a:solidFill>
                <a:schemeClr val="accent1">
                  <a:lumMod val="50000"/>
                </a:schemeClr>
              </a:solidFill>
              <a:effectLst>
                <a:outerShdw blurRad="38100" dist="38100" dir="2700000" algn="tl">
                  <a:srgbClr val="000000">
                    <a:alpha val="43137"/>
                  </a:srgbClr>
                </a:outerShdw>
              </a:effectLst>
              <a:latin typeface="Cooper Black" panose="0208090404030B020404" pitchFamily="18" charset="0"/>
              <a:ea typeface="Adobe Gothic Std B" panose="020B0800000000000000" pitchFamily="34" charset="-128"/>
            </a:endParaRPr>
          </a:p>
          <a:p>
            <a:pPr algn="r"/>
            <a:r>
              <a:rPr lang="tr-TR" sz="5400" dirty="0" smtClean="0">
                <a:solidFill>
                  <a:schemeClr val="accent1">
                    <a:lumMod val="50000"/>
                  </a:schemeClr>
                </a:solidFill>
                <a:effectLst>
                  <a:outerShdw blurRad="38100" dist="38100" dir="2700000" algn="tl">
                    <a:srgbClr val="000000">
                      <a:alpha val="43137"/>
                    </a:srgbClr>
                  </a:outerShdw>
                </a:effectLst>
                <a:latin typeface="Cooper Black" panose="0208090404030B020404" pitchFamily="18" charset="0"/>
                <a:ea typeface="Adobe Gothic Std B" panose="020B0800000000000000" pitchFamily="34" charset="-128"/>
              </a:rPr>
              <a:t>Çocuklarımızın Eğitimi Üzerine…</a:t>
            </a:r>
            <a:endParaRPr lang="tr-TR" sz="5400" dirty="0">
              <a:solidFill>
                <a:schemeClr val="accent1">
                  <a:lumMod val="50000"/>
                </a:schemeClr>
              </a:solidFill>
              <a:effectLst>
                <a:outerShdw blurRad="38100" dist="38100" dir="2700000" algn="tl">
                  <a:srgbClr val="000000">
                    <a:alpha val="43137"/>
                  </a:srgbClr>
                </a:outerShdw>
              </a:effectLst>
              <a:latin typeface="Cooper Black" panose="0208090404030B020404" pitchFamily="18" charset="0"/>
              <a:ea typeface="Adobe Gothic Std B" panose="020B0800000000000000" pitchFamily="34" charset="-128"/>
            </a:endParaRPr>
          </a:p>
        </p:txBody>
      </p:sp>
      <p:pic>
        <p:nvPicPr>
          <p:cNvPr id="6" name="Picture 2" descr="C:\KARAKUM ANAOKULU\M. Ayral\OKUL FOTOĞRAFLARI\Karakum Anaokulu Yıl Sonu Gösteri Fotoğrafları\35.jpg"/>
          <p:cNvPicPr>
            <a:picLocks noChangeAspect="1" noChangeArrowheads="1"/>
          </p:cNvPicPr>
          <p:nvPr/>
        </p:nvPicPr>
        <p:blipFill>
          <a:blip r:embed="rId2" cstate="print"/>
          <a:srcRect/>
          <a:stretch>
            <a:fillRect/>
          </a:stretch>
        </p:blipFill>
        <p:spPr bwMode="auto">
          <a:xfrm>
            <a:off x="395536" y="2492896"/>
            <a:ext cx="8280920" cy="3757429"/>
          </a:xfrm>
          <a:prstGeom prst="rect">
            <a:avLst/>
          </a:prstGeom>
          <a:noFill/>
        </p:spPr>
      </p:pic>
    </p:spTree>
    <p:extLst>
      <p:ext uri="{BB962C8B-B14F-4D97-AF65-F5344CB8AC3E}">
        <p14:creationId xmlns:p14="http://schemas.microsoft.com/office/powerpoint/2010/main" val="2970711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Yararlanılan Kaynaklar:</a:t>
            </a:r>
            <a:endParaRPr lang="tr-TR" b="1" dirty="0"/>
          </a:p>
        </p:txBody>
      </p:sp>
      <p:sp>
        <p:nvSpPr>
          <p:cNvPr id="3" name="2 İçerik Yer Tutucusu"/>
          <p:cNvSpPr>
            <a:spLocks noGrp="1"/>
          </p:cNvSpPr>
          <p:nvPr>
            <p:ph sz="quarter" idx="1"/>
          </p:nvPr>
        </p:nvSpPr>
        <p:spPr>
          <a:xfrm>
            <a:off x="301752" y="1881336"/>
            <a:ext cx="8503920" cy="4572000"/>
          </a:xfrm>
        </p:spPr>
        <p:txBody>
          <a:bodyPr>
            <a:normAutofit lnSpcReduction="10000"/>
          </a:bodyPr>
          <a:lstStyle/>
          <a:p>
            <a:r>
              <a:rPr lang="tr-TR" dirty="0" smtClean="0">
                <a:hlinkClick r:id="rId2"/>
              </a:rPr>
              <a:t>http://www.</a:t>
            </a:r>
            <a:r>
              <a:rPr lang="tr-TR" dirty="0" err="1" smtClean="0">
                <a:hlinkClick r:id="rId2"/>
              </a:rPr>
              <a:t>cocukgelisimi</a:t>
            </a:r>
            <a:r>
              <a:rPr lang="tr-TR" dirty="0" smtClean="0">
                <a:hlinkClick r:id="rId2"/>
              </a:rPr>
              <a:t>.gen.tr/okul-</a:t>
            </a:r>
            <a:r>
              <a:rPr lang="tr-TR" dirty="0" err="1" smtClean="0">
                <a:hlinkClick r:id="rId2"/>
              </a:rPr>
              <a:t>oncesi</a:t>
            </a:r>
            <a:r>
              <a:rPr lang="tr-TR" dirty="0" smtClean="0">
                <a:hlinkClick r:id="rId2"/>
              </a:rPr>
              <a:t>-</a:t>
            </a:r>
            <a:r>
              <a:rPr lang="tr-TR" dirty="0" err="1" smtClean="0">
                <a:hlinkClick r:id="rId2"/>
              </a:rPr>
              <a:t>egitim</a:t>
            </a:r>
            <a:r>
              <a:rPr lang="tr-TR" dirty="0" smtClean="0">
                <a:hlinkClick r:id="rId2"/>
              </a:rPr>
              <a:t>/okul-</a:t>
            </a:r>
            <a:r>
              <a:rPr lang="tr-TR" dirty="0" err="1" smtClean="0">
                <a:hlinkClick r:id="rId2"/>
              </a:rPr>
              <a:t>oncesi</a:t>
            </a:r>
            <a:r>
              <a:rPr lang="tr-TR" dirty="0" smtClean="0">
                <a:hlinkClick r:id="rId2"/>
              </a:rPr>
              <a:t>-</a:t>
            </a:r>
            <a:r>
              <a:rPr lang="tr-TR" dirty="0" err="1" smtClean="0">
                <a:hlinkClick r:id="rId2"/>
              </a:rPr>
              <a:t>egitimin</a:t>
            </a:r>
            <a:r>
              <a:rPr lang="tr-TR" dirty="0" smtClean="0">
                <a:hlinkClick r:id="rId2"/>
              </a:rPr>
              <a:t>-</a:t>
            </a:r>
            <a:r>
              <a:rPr lang="tr-TR" dirty="0" err="1" smtClean="0">
                <a:hlinkClick r:id="rId2"/>
              </a:rPr>
              <a:t>onemi</a:t>
            </a:r>
            <a:r>
              <a:rPr lang="tr-TR" dirty="0" smtClean="0">
                <a:hlinkClick r:id="rId2"/>
              </a:rPr>
              <a:t>/45-</a:t>
            </a:r>
            <a:r>
              <a:rPr lang="tr-TR" dirty="0" err="1" smtClean="0">
                <a:hlinkClick r:id="rId2"/>
              </a:rPr>
              <a:t>okuloncesiegitiminonemi</a:t>
            </a:r>
            <a:r>
              <a:rPr lang="tr-TR" dirty="0" smtClean="0">
                <a:hlinkClick r:id="rId2"/>
              </a:rPr>
              <a:t>.html</a:t>
            </a:r>
            <a:endParaRPr lang="tr-TR" dirty="0" smtClean="0"/>
          </a:p>
          <a:p>
            <a:r>
              <a:rPr lang="tr-TR" dirty="0" smtClean="0"/>
              <a:t>Ankara Milli Eğitim Müdürlüğü</a:t>
            </a:r>
          </a:p>
          <a:p>
            <a:r>
              <a:rPr lang="tr-TR" dirty="0" smtClean="0"/>
              <a:t>Doç. Dr. Nilüfer Darıca, Hacettepe </a:t>
            </a:r>
            <a:r>
              <a:rPr lang="tr-TR" dirty="0" err="1" smtClean="0"/>
              <a:t>Ünv</a:t>
            </a:r>
            <a:r>
              <a:rPr lang="tr-TR" dirty="0" smtClean="0"/>
              <a:t>. Çocuk Gelişimi ve Eğitimi Bölümü Öğretim Üyesi</a:t>
            </a:r>
            <a:br>
              <a:rPr lang="tr-TR" dirty="0" smtClean="0"/>
            </a:br>
            <a:r>
              <a:rPr lang="tr-TR" dirty="0" smtClean="0"/>
              <a:t>Doç. Dr. </a:t>
            </a:r>
            <a:r>
              <a:rPr lang="tr-TR" dirty="0" err="1" smtClean="0"/>
              <a:t>Belma</a:t>
            </a:r>
            <a:r>
              <a:rPr lang="tr-TR" dirty="0" smtClean="0"/>
              <a:t> Tuğrul</a:t>
            </a:r>
          </a:p>
          <a:p>
            <a:r>
              <a:rPr lang="tr-TR" dirty="0" smtClean="0">
                <a:hlinkClick r:id="rId3"/>
              </a:rPr>
              <a:t>http://www.</a:t>
            </a:r>
            <a:r>
              <a:rPr lang="tr-TR" dirty="0" err="1" smtClean="0">
                <a:hlinkClick r:id="rId3"/>
              </a:rPr>
              <a:t>egitim</a:t>
            </a:r>
            <a:r>
              <a:rPr lang="tr-TR" dirty="0" smtClean="0">
                <a:hlinkClick r:id="rId3"/>
              </a:rPr>
              <a:t>.com</a:t>
            </a:r>
            <a:endParaRPr lang="tr-TR" dirty="0" smtClean="0"/>
          </a:p>
          <a:p>
            <a:r>
              <a:rPr lang="tr-TR" dirty="0" smtClean="0">
                <a:hlinkClick r:id="rId4"/>
              </a:rPr>
              <a:t>http://www.</a:t>
            </a:r>
            <a:r>
              <a:rPr lang="tr-TR" dirty="0" err="1" smtClean="0">
                <a:hlinkClick r:id="rId4"/>
              </a:rPr>
              <a:t>colukcocuk</a:t>
            </a:r>
            <a:r>
              <a:rPr lang="tr-TR" dirty="0" smtClean="0">
                <a:hlinkClick r:id="rId4"/>
              </a:rPr>
              <a:t>.com.tr</a:t>
            </a:r>
            <a:endParaRPr lang="tr-TR" dirty="0" smtClean="0"/>
          </a:p>
          <a:p>
            <a:r>
              <a:rPr lang="tr-TR" dirty="0" smtClean="0"/>
              <a:t>Ailelere İpuçları, TED Ankara Koleji Yayını, 2002.</a:t>
            </a:r>
          </a:p>
          <a:p>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84584"/>
            <a:ext cx="8964488" cy="968152"/>
          </a:xfrm>
        </p:spPr>
        <p:txBody>
          <a:bodyPr>
            <a:normAutofit/>
          </a:bodyPr>
          <a:lstStyle/>
          <a:p>
            <a:r>
              <a:rPr lang="tr-TR" sz="5400" b="1" dirty="0" smtClean="0"/>
              <a:t>Okula Başlama Sevinci</a:t>
            </a:r>
            <a:endParaRPr lang="tr-TR" sz="4400" dirty="0"/>
          </a:p>
        </p:txBody>
      </p:sp>
      <p:pic>
        <p:nvPicPr>
          <p:cNvPr id="1026" name="Picture 2" descr="C:\KARAKUM ANAOKULU\M. Ayral\OKUL FOTOĞRAFLARI\Karakum Anaokulu Yıl Sonu Gösteri Fotoğrafları\35.jpg"/>
          <p:cNvPicPr>
            <a:picLocks noGrp="1" noChangeAspect="1" noChangeArrowheads="1"/>
          </p:cNvPicPr>
          <p:nvPr>
            <p:ph sz="quarter" idx="1"/>
          </p:nvPr>
        </p:nvPicPr>
        <p:blipFill>
          <a:blip r:embed="rId2" cstate="print"/>
          <a:srcRect/>
          <a:stretch>
            <a:fillRect/>
          </a:stretch>
        </p:blipFill>
        <p:spPr bwMode="auto">
          <a:xfrm>
            <a:off x="216024" y="1313362"/>
            <a:ext cx="8748464" cy="550001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9552" y="260649"/>
            <a:ext cx="7772400" cy="864096"/>
          </a:xfrm>
        </p:spPr>
        <p:txBody>
          <a:bodyPr>
            <a:normAutofit/>
          </a:bodyPr>
          <a:lstStyle/>
          <a:p>
            <a:r>
              <a:rPr lang="tr-TR" sz="4000" b="1" dirty="0" smtClean="0"/>
              <a:t>Okula Başlamanın Anlamı</a:t>
            </a:r>
            <a:endParaRPr lang="tr-TR" sz="4000" b="1" dirty="0"/>
          </a:p>
        </p:txBody>
      </p:sp>
      <p:sp>
        <p:nvSpPr>
          <p:cNvPr id="51202" name="Rectangle 2"/>
          <p:cNvSpPr>
            <a:spLocks noChangeArrowheads="1"/>
          </p:cNvSpPr>
          <p:nvPr/>
        </p:nvSpPr>
        <p:spPr bwMode="auto">
          <a:xfrm>
            <a:off x="323528" y="2536053"/>
            <a:ext cx="8640960" cy="4216539"/>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2C2C2C"/>
                </a:solidFill>
                <a:effectLst/>
                <a:latin typeface="Times New Roman" pitchFamily="18" charset="0"/>
                <a:cs typeface="Times New Roman" pitchFamily="18" charset="0"/>
              </a:rPr>
              <a:t>        </a:t>
            </a:r>
            <a:r>
              <a:rPr kumimoji="0" lang="tr-TR" sz="2400" b="1" i="0" u="none" strike="noStrike" cap="none" normalizeH="0" baseline="0" dirty="0" smtClean="0">
                <a:ln>
                  <a:noFill/>
                </a:ln>
                <a:solidFill>
                  <a:srgbClr val="2C2C2C"/>
                </a:solidFill>
                <a:effectLst/>
                <a:latin typeface="Times New Roman" pitchFamily="18" charset="0"/>
                <a:cs typeface="Times New Roman" pitchFamily="18" charset="0"/>
              </a:rPr>
              <a:t>Okula başlama yalnızca çocuklar için değil aileleri için de önemlidir. Hatta bazen yetişkinler, çocuklardan daha geç ve zor alışabilirler.</a:t>
            </a:r>
            <a:r>
              <a:rPr kumimoji="0" lang="tr-TR" sz="2400" b="0" i="0" u="none" strike="noStrike" cap="none" normalizeH="0" baseline="0" dirty="0" smtClean="0">
                <a:ln>
                  <a:noFill/>
                </a:ln>
                <a:solidFill>
                  <a:srgbClr val="2C2C2C"/>
                </a:solidFill>
                <a:effectLst/>
                <a:latin typeface="Times New Roman" pitchFamily="18" charset="0"/>
                <a:cs typeface="Times New Roman" pitchFamily="18" charset="0"/>
              </a:rPr>
              <a:t> Çocuğunuzun okula başlaması hem onun için hem de sizin için   yeni bir deneyimdir. En değerli varlığınız olan çocuğunuzu yeni bir çevreye (okula), yeni insanlara (öğretmenlere) emanet ediyorsunuz. Siz de bu yeni ortamla ilgili kaygılar yaşarsınız. Okula başlama, yepyeni bir dünyanın başlangıcı olması nedeniyle, çocuklarda değişik tepkilerin oluşmasına yol açar. Öğrencilerin bazıları ilgiye gereksinim duyarken, bazıları duymayabilirler. İlgiye gereksinim duymayan çocuklar, grup içinde yollarını kendileri özgürce seçmek isterler.</a:t>
            </a:r>
            <a:endParaRPr kumimoji="0" lang="tr-T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dirty="0" smtClean="0"/>
              <a:t>Okula Başlamanın Anlamı</a:t>
            </a:r>
            <a:endParaRPr lang="tr-TR" sz="4000" b="1" dirty="0"/>
          </a:p>
        </p:txBody>
      </p:sp>
      <p:sp>
        <p:nvSpPr>
          <p:cNvPr id="3" name="2 İçerik Yer Tutucusu"/>
          <p:cNvSpPr>
            <a:spLocks noGrp="1"/>
          </p:cNvSpPr>
          <p:nvPr>
            <p:ph sz="quarter" idx="1"/>
          </p:nvPr>
        </p:nvSpPr>
        <p:spPr>
          <a:xfrm>
            <a:off x="179512" y="2060848"/>
            <a:ext cx="8626160" cy="4320480"/>
          </a:xfrm>
        </p:spPr>
        <p:txBody>
          <a:bodyPr>
            <a:normAutofit fontScale="85000" lnSpcReduction="20000"/>
          </a:bodyPr>
          <a:lstStyle/>
          <a:p>
            <a:pPr algn="just">
              <a:buNone/>
            </a:pPr>
            <a:r>
              <a:rPr lang="tr-TR" dirty="0" smtClean="0"/>
              <a:t>        Okula başlama, çocuğun yaşamındaki en önemli dönüm noktalarından biridir. </a:t>
            </a:r>
            <a:r>
              <a:rPr lang="tr-TR" b="1" dirty="0" smtClean="0"/>
              <a:t>Her şeyden önce çocuk o güne kadar son derece güvenli, her türlü kuralını, kendisinden nelerin beklendiğini bildiği, her sıkıntılı durumda yanında ana ve babasını bulduğu bir ortamdan, hiç bilmediği bir ortama girmiştir.</a:t>
            </a:r>
            <a:r>
              <a:rPr lang="tr-TR" dirty="0" smtClean="0"/>
              <a:t> Çocuk için yepyeni bir çevre olan okulda uyulması gereken kurallar, yerine getirilmesi gereken görevler, yeni arkadaşlar ve öğretmenler söz konusudur. Özellikle okulöncesi dönemde yaşıtları ile yeterince ilişkiye girememiş çocuklar için okul, kendilerini göz önünde ve korunmasız hissettikleri bir ortamdır. Ailenin ve öğretmenlerin gerekli özeni göstermemeleri durumunda bu çocuklar utangaç, çekingen olabilir ve giderek içlerine kapanabilirler.</a:t>
            </a:r>
          </a:p>
          <a:p>
            <a:endParaRPr lang="tr-TR"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dirty="0" smtClean="0"/>
              <a:t>Okul Başlamanın Anlamı</a:t>
            </a:r>
            <a:endParaRPr lang="tr-TR" sz="4000" b="1" dirty="0"/>
          </a:p>
        </p:txBody>
      </p:sp>
      <p:sp>
        <p:nvSpPr>
          <p:cNvPr id="3" name="2 İçerik Yer Tutucusu"/>
          <p:cNvSpPr>
            <a:spLocks noGrp="1"/>
          </p:cNvSpPr>
          <p:nvPr>
            <p:ph sz="quarter" idx="1"/>
          </p:nvPr>
        </p:nvSpPr>
        <p:spPr>
          <a:xfrm>
            <a:off x="179512" y="1556792"/>
            <a:ext cx="8647936" cy="4968552"/>
          </a:xfrm>
        </p:spPr>
        <p:txBody>
          <a:bodyPr>
            <a:normAutofit fontScale="92500" lnSpcReduction="10000"/>
          </a:bodyPr>
          <a:lstStyle/>
          <a:p>
            <a:pPr algn="just">
              <a:buNone/>
            </a:pPr>
            <a:r>
              <a:rPr lang="tr-TR" dirty="0" smtClean="0"/>
              <a:t>        Çocuklar dinamik varlıklardır. Yaşamın en hızlı gelişimi ve değişimi erken çocukluk yılları ya da                    okulöncesi dediğimiz yıllarda yaşanır. </a:t>
            </a:r>
            <a:r>
              <a:rPr lang="tr-TR" b="1" dirty="0" smtClean="0"/>
              <a:t>Sağlam duygusal temeller üzerine kurulan kişiliklerdeki çocuklar,  yaşamın bu yeni deneyimiyle baş etmeye hazırlanmış demektir. </a:t>
            </a:r>
            <a:r>
              <a:rPr lang="tr-TR" b="1" dirty="0" smtClean="0">
                <a:solidFill>
                  <a:schemeClr val="accent1">
                    <a:lumMod val="75000"/>
                  </a:schemeClr>
                </a:solidFill>
              </a:rPr>
              <a:t>Kendine ve çevresine güvenen çocuklar,  yaşam başarısı yüksek olmaya aday çocuklardır.</a:t>
            </a:r>
            <a:r>
              <a:rPr lang="tr-TR" dirty="0" smtClean="0"/>
              <a:t> </a:t>
            </a:r>
          </a:p>
          <a:p>
            <a:pPr algn="just">
              <a:buNone/>
            </a:pPr>
            <a:r>
              <a:rPr lang="tr-TR" dirty="0" smtClean="0"/>
              <a:t>        Aksi durum, yani, bireysel gelişmesi için desteklenmemiş çocuklar “bağımlı” kişilikleriyle, okula başlamanın sorumluluklarıyla baş etmekte zorlanabilirler. Aslında bu şekilde, </a:t>
            </a:r>
            <a:r>
              <a:rPr lang="tr-TR" dirty="0" smtClean="0">
                <a:solidFill>
                  <a:schemeClr val="accent1">
                    <a:lumMod val="75000"/>
                  </a:schemeClr>
                </a:solidFill>
              </a:rPr>
              <a:t>bağımsızlığını geliştirememiş çocuklar için sadece okula başlama anı değil, yaşama ait her yeni    durum kaygı yaratıcı olabilir.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251520" y="404664"/>
            <a:ext cx="8534400" cy="758952"/>
          </a:xfrm>
        </p:spPr>
        <p:txBody>
          <a:bodyPr>
            <a:normAutofit fontScale="90000"/>
          </a:bodyPr>
          <a:lstStyle/>
          <a:p>
            <a:r>
              <a:rPr lang="tr-TR" b="1" dirty="0" smtClean="0"/>
              <a:t>Okula Yeni Başlayan Çocuğun </a:t>
            </a:r>
            <a:br>
              <a:rPr lang="tr-TR" b="1" dirty="0" smtClean="0"/>
            </a:br>
            <a:r>
              <a:rPr lang="tr-TR" b="1" dirty="0" smtClean="0"/>
              <a:t>Aklındaki Sorular</a:t>
            </a:r>
            <a:endParaRPr lang="tr-TR" b="1" dirty="0"/>
          </a:p>
        </p:txBody>
      </p:sp>
      <p:sp>
        <p:nvSpPr>
          <p:cNvPr id="3" name="2 İçerik Yer Tutucusu"/>
          <p:cNvSpPr>
            <a:spLocks noGrp="1"/>
          </p:cNvSpPr>
          <p:nvPr>
            <p:ph sz="quarter" idx="1"/>
          </p:nvPr>
        </p:nvSpPr>
        <p:spPr>
          <a:xfrm>
            <a:off x="301752" y="1556792"/>
            <a:ext cx="8503920" cy="4854280"/>
          </a:xfrm>
        </p:spPr>
        <p:txBody>
          <a:bodyPr>
            <a:normAutofit fontScale="77500" lnSpcReduction="20000"/>
          </a:bodyPr>
          <a:lstStyle/>
          <a:p>
            <a:pPr>
              <a:buFont typeface="Wingdings" pitchFamily="2" charset="2"/>
              <a:buChar char="Ø"/>
            </a:pPr>
            <a:r>
              <a:rPr lang="tr-TR" b="1" dirty="0" smtClean="0">
                <a:solidFill>
                  <a:schemeClr val="accent1">
                    <a:lumMod val="75000"/>
                  </a:schemeClr>
                </a:solidFill>
              </a:rPr>
              <a:t>Burası neresi, nasıl bir yer? Oldukça da büyük bir bina, acaba burada kaybolur muyum?</a:t>
            </a:r>
          </a:p>
          <a:p>
            <a:pPr>
              <a:buFont typeface="Wingdings" pitchFamily="2" charset="2"/>
              <a:buChar char="Ø"/>
            </a:pPr>
            <a:r>
              <a:rPr lang="tr-TR" dirty="0" smtClean="0"/>
              <a:t>Evim, okuluma yakın mı? Acaba anne ve babam beni almaya gelecekler mi? Annem ve babam beni almaya gelmezse evime nasıl gideceğim?</a:t>
            </a:r>
          </a:p>
          <a:p>
            <a:pPr>
              <a:buFont typeface="Wingdings" pitchFamily="2" charset="2"/>
              <a:buChar char="Ø"/>
            </a:pPr>
            <a:r>
              <a:rPr lang="tr-TR" b="1" dirty="0" smtClean="0">
                <a:solidFill>
                  <a:schemeClr val="accent1">
                    <a:lumMod val="75000"/>
                  </a:schemeClr>
                </a:solidFill>
              </a:rPr>
              <a:t>Okulun bu kadar kalabalık olduğunu bilmiyordum, ne kadar çok çocuk var. Üstelik birçok yaramaz çocuk da var. Dilerim bana zarar vermezler.</a:t>
            </a:r>
          </a:p>
          <a:p>
            <a:pPr>
              <a:buFont typeface="Wingdings" pitchFamily="2" charset="2"/>
              <a:buChar char="Ø"/>
            </a:pPr>
            <a:r>
              <a:rPr lang="tr-TR" b="1" dirty="0" smtClean="0"/>
              <a:t>Sınıfımızda da çok çocuk var. Öğretmenimin beni sevmeye benimle ilgilenmeye vakti olacak mı? Ya beni fark etmezse!</a:t>
            </a:r>
          </a:p>
          <a:p>
            <a:pPr>
              <a:buFont typeface="Wingdings" pitchFamily="2" charset="2"/>
              <a:buChar char="Ø"/>
            </a:pPr>
            <a:r>
              <a:rPr lang="tr-TR" dirty="0" smtClean="0"/>
              <a:t>Dersler hiç de kolay değilmiş, bütün bunları nasıl öğreneceğim? Başaramazsam öğretmenim ne yapar, ne söyler? Peki ya arkadaşlarım benimle alay ederler mi?</a:t>
            </a:r>
          </a:p>
          <a:p>
            <a:pPr>
              <a:buFont typeface="Wingdings" pitchFamily="2" charset="2"/>
              <a:buChar char="Ø"/>
            </a:pPr>
            <a:r>
              <a:rPr lang="tr-TR" dirty="0" smtClean="0"/>
              <a:t>Bu dersler ne kadar uzun sürüyor. Zil ne zaman çalacak? Teneffüse çıkmak ve OYNAMAK İSTİYORUM.</a:t>
            </a:r>
          </a:p>
          <a:p>
            <a:pPr>
              <a:buFont typeface="Wingdings" pitchFamily="2" charset="2"/>
              <a:buChar char="Ø"/>
            </a:pPr>
            <a:r>
              <a:rPr lang="tr-TR" dirty="0" smtClean="0"/>
              <a:t>Bu okulda neden oyun dersi yok?</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79512" y="1412776"/>
            <a:ext cx="8758808" cy="4824536"/>
          </a:xfrm>
        </p:spPr>
        <p:txBody>
          <a:bodyPr>
            <a:noAutofit/>
          </a:bodyPr>
          <a:lstStyle/>
          <a:p>
            <a:pPr>
              <a:buFont typeface="Wingdings" pitchFamily="2" charset="2"/>
              <a:buChar char="Ø"/>
            </a:pPr>
            <a:r>
              <a:rPr lang="tr-TR" sz="2400" dirty="0" smtClean="0"/>
              <a:t>Okula </a:t>
            </a:r>
            <a:r>
              <a:rPr lang="tr-TR" sz="2400" dirty="0"/>
              <a:t>başlamadan önce okuma yazmayı öğrenmiştim, şimdi arkadaşlarımın öğrenmesini bekliyorum, çabuk öğrenmelerini istiyorum çünkü derslerde çok sıkılıyorum, bence bütün bunlar çok </a:t>
            </a:r>
            <a:r>
              <a:rPr lang="tr-TR" sz="2400" dirty="0" smtClean="0"/>
              <a:t>basit!</a:t>
            </a:r>
          </a:p>
          <a:p>
            <a:pPr>
              <a:buFont typeface="Wingdings" pitchFamily="2" charset="2"/>
              <a:buChar char="Ø"/>
            </a:pPr>
            <a:r>
              <a:rPr lang="tr-TR" sz="2400" b="1" dirty="0" smtClean="0">
                <a:solidFill>
                  <a:schemeClr val="accent1">
                    <a:lumMod val="75000"/>
                  </a:schemeClr>
                </a:solidFill>
              </a:rPr>
              <a:t>Tuvaletim </a:t>
            </a:r>
            <a:r>
              <a:rPr lang="tr-TR" sz="2400" b="1" dirty="0">
                <a:solidFill>
                  <a:schemeClr val="accent1">
                    <a:lumMod val="75000"/>
                  </a:schemeClr>
                </a:solidFill>
              </a:rPr>
              <a:t>neden bu kadar sık geliyor bilmiyorum? Öğretmenimden her seferinde izin almaya </a:t>
            </a:r>
            <a:r>
              <a:rPr lang="tr-TR" sz="2400" b="1" dirty="0" smtClean="0">
                <a:solidFill>
                  <a:schemeClr val="accent1">
                    <a:lumMod val="75000"/>
                  </a:schemeClr>
                </a:solidFill>
              </a:rPr>
              <a:t>çekiniyorum.</a:t>
            </a:r>
          </a:p>
          <a:p>
            <a:pPr>
              <a:buFont typeface="Wingdings" pitchFamily="2" charset="2"/>
              <a:buChar char="Ø"/>
            </a:pPr>
            <a:r>
              <a:rPr lang="tr-TR" sz="2400" dirty="0" smtClean="0"/>
              <a:t>Öğrenmem </a:t>
            </a:r>
            <a:r>
              <a:rPr lang="tr-TR" sz="2400" dirty="0"/>
              <a:t>gereken </a:t>
            </a:r>
            <a:r>
              <a:rPr lang="tr-TR" sz="2400" dirty="0" smtClean="0"/>
              <a:t>ne çok </a:t>
            </a:r>
            <a:r>
              <a:rPr lang="tr-TR" sz="2400" dirty="0"/>
              <a:t>şey </a:t>
            </a:r>
            <a:r>
              <a:rPr lang="tr-TR" sz="2400" dirty="0" smtClean="0"/>
              <a:t>var!</a:t>
            </a:r>
          </a:p>
          <a:p>
            <a:pPr>
              <a:buFont typeface="Wingdings" pitchFamily="2" charset="2"/>
              <a:buChar char="Ø"/>
            </a:pPr>
            <a:r>
              <a:rPr lang="tr-TR" sz="2400" b="1" dirty="0" smtClean="0">
                <a:solidFill>
                  <a:schemeClr val="accent1">
                    <a:lumMod val="75000"/>
                  </a:schemeClr>
                </a:solidFill>
              </a:rPr>
              <a:t>Kardeşim </a:t>
            </a:r>
            <a:r>
              <a:rPr lang="tr-TR" sz="2400" b="1" dirty="0">
                <a:solidFill>
                  <a:schemeClr val="accent1">
                    <a:lumMod val="75000"/>
                  </a:schemeClr>
                </a:solidFill>
              </a:rPr>
              <a:t>evde ne yapıyor acaba? Dolapta kocaman bir pasta vardı, şimdi oturmuş onu yiyorlardır. Ne kadar şanslı, onun yerinde olmak isterdim. Teneffüste sessizce okuldan çıksam da eve gitsem mi ki</a:t>
            </a:r>
            <a:r>
              <a:rPr lang="tr-TR" sz="2400" b="1" dirty="0" smtClean="0">
                <a:solidFill>
                  <a:schemeClr val="accent1">
                    <a:lumMod val="75000"/>
                  </a:schemeClr>
                </a:solidFill>
              </a:rPr>
              <a:t>?</a:t>
            </a:r>
            <a:r>
              <a:rPr lang="tr-TR" sz="2400" b="1" dirty="0">
                <a:solidFill>
                  <a:schemeClr val="accent1">
                    <a:lumMod val="75000"/>
                  </a:schemeClr>
                </a:solidFill>
              </a:rPr>
              <a:t> </a:t>
            </a:r>
          </a:p>
        </p:txBody>
      </p:sp>
      <p:sp>
        <p:nvSpPr>
          <p:cNvPr id="4" name="1 Başlık"/>
          <p:cNvSpPr>
            <a:spLocks noGrp="1"/>
          </p:cNvSpPr>
          <p:nvPr>
            <p:ph type="title"/>
          </p:nvPr>
        </p:nvSpPr>
        <p:spPr>
          <a:xfrm>
            <a:off x="457200" y="116632"/>
            <a:ext cx="8229600" cy="993775"/>
          </a:xfrm>
        </p:spPr>
        <p:txBody>
          <a:bodyPr>
            <a:noAutofit/>
          </a:bodyPr>
          <a:lstStyle/>
          <a:p>
            <a:r>
              <a:rPr lang="tr-TR" sz="2800" b="1" dirty="0" smtClean="0"/>
              <a:t>Okula Yeni Başlayan Çocuğun </a:t>
            </a:r>
            <a:br>
              <a:rPr lang="tr-TR" sz="2800" b="1" dirty="0" smtClean="0"/>
            </a:br>
            <a:r>
              <a:rPr lang="tr-TR" sz="2800" b="1" dirty="0" smtClean="0"/>
              <a:t>Aklındaki Sorular</a:t>
            </a:r>
            <a:endParaRPr lang="tr-TR" sz="28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dirty="0" smtClean="0"/>
              <a:t>Aileler Neler Yapabilir?</a:t>
            </a:r>
            <a:endParaRPr lang="tr-TR" sz="4000" b="1" dirty="0"/>
          </a:p>
        </p:txBody>
      </p:sp>
      <p:sp>
        <p:nvSpPr>
          <p:cNvPr id="3" name="2 İçerik Yer Tutucusu"/>
          <p:cNvSpPr>
            <a:spLocks noGrp="1"/>
          </p:cNvSpPr>
          <p:nvPr>
            <p:ph sz="quarter" idx="1"/>
          </p:nvPr>
        </p:nvSpPr>
        <p:spPr>
          <a:xfrm>
            <a:off x="301752" y="1916832"/>
            <a:ext cx="8503920" cy="4182216"/>
          </a:xfrm>
        </p:spPr>
        <p:txBody>
          <a:bodyPr>
            <a:noAutofit/>
          </a:bodyPr>
          <a:lstStyle/>
          <a:p>
            <a:pPr algn="just">
              <a:buNone/>
            </a:pPr>
            <a:r>
              <a:rPr lang="tr-TR" sz="2000" dirty="0"/>
              <a:t>İlk olarak, okula hazırlığın okula başlamadan birkaç ay ya da birkaç hafta öncesinden başlayan </a:t>
            </a:r>
            <a:r>
              <a:rPr lang="tr-TR" sz="2000" dirty="0" smtClean="0"/>
              <a:t>bir hazırlık </a:t>
            </a:r>
            <a:r>
              <a:rPr lang="tr-TR" sz="2000" dirty="0"/>
              <a:t>olmadığına dikkat çekmek gerekir. Doğduğu andan itibaren, iletişim içerisinde bulunduğu kişiler çocuğun gelişiminin olumlu ya da olumsuz değişiminden sorumludur. </a:t>
            </a:r>
            <a:r>
              <a:rPr lang="tr-TR" sz="2000" b="1" dirty="0"/>
              <a:t>Çocukları sadece okula değil yaşama hazırlamak gerekir. Okul da zaten hayatın bir </a:t>
            </a:r>
            <a:r>
              <a:rPr lang="tr-TR" sz="2000" b="1" dirty="0" smtClean="0"/>
              <a:t>parçasıdır.</a:t>
            </a:r>
          </a:p>
          <a:p>
            <a:pPr algn="just">
              <a:buNone/>
            </a:pPr>
            <a:r>
              <a:rPr lang="tr-TR" sz="2000" b="1" dirty="0" smtClean="0"/>
              <a:t>Okula </a:t>
            </a:r>
            <a:r>
              <a:rPr lang="tr-TR" sz="2000" b="1" dirty="0"/>
              <a:t>hazırlık, çocuğun okul eşyalarını almaktan, onun için iyi bir okul seçmekten çok daha geniş ve derin anlamlar ifade eder. Yaşamla ilişkilerinde başarılı olan çocuklar okul yaşamlarında da uyumlu, başarılı ve mutlu olabilirler. </a:t>
            </a:r>
            <a:r>
              <a:rPr lang="tr-TR" sz="2000" dirty="0"/>
              <a:t>Özetle, okula hazırlık, okula başlama anına bırakılmayacak kadar önemlidir. Okula başlama anında o zamana kadar yaşananların dışa yansımaları gözlenir. Gözlenenlerse aslında birer </a:t>
            </a:r>
            <a:r>
              <a:rPr lang="tr-TR" sz="2000" dirty="0" smtClean="0"/>
              <a:t>sonuçtur.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noAutofit/>
          </a:bodyPr>
          <a:lstStyle/>
          <a:p>
            <a:r>
              <a:rPr lang="tr-TR" sz="4000" b="1" dirty="0" smtClean="0"/>
              <a:t>Aileler Neler Yapabilir?</a:t>
            </a:r>
            <a:endParaRPr lang="tr-TR" sz="4000" b="1" dirty="0"/>
          </a:p>
        </p:txBody>
      </p:sp>
      <p:sp>
        <p:nvSpPr>
          <p:cNvPr id="3" name="2 İçerik Yer Tutucusu"/>
          <p:cNvSpPr>
            <a:spLocks noGrp="1"/>
          </p:cNvSpPr>
          <p:nvPr>
            <p:ph sz="quarter" idx="1"/>
          </p:nvPr>
        </p:nvSpPr>
        <p:spPr>
          <a:xfrm>
            <a:off x="244544" y="1700808"/>
            <a:ext cx="8503920" cy="4248472"/>
          </a:xfrm>
        </p:spPr>
        <p:txBody>
          <a:bodyPr>
            <a:normAutofit fontScale="85000" lnSpcReduction="10000"/>
          </a:bodyPr>
          <a:lstStyle/>
          <a:p>
            <a:pPr algn="just">
              <a:buNone/>
            </a:pPr>
            <a:r>
              <a:rPr lang="tr-TR" dirty="0" smtClean="0"/>
              <a:t>        Çocuğunuz, sınıf ve okul ortamı gibi büyük bir çevrede kendini yalnız hissetmiş olabilir. Sizden ayrılmak, onu kaygılandırmış olabilir. Yaşadığı bu güçlük size çok olağan gelebilir. Belki size eski günlerinizi hatırlatmış olabilir. Bu durumda, kendinizi onun yerine koyabilirseniz, siz de bu durumdan  kaygı duymak yerine, onu daha iyi anlayabilirsiniz. Bu noktada, </a:t>
            </a:r>
            <a:r>
              <a:rPr lang="tr-TR" b="1" dirty="0" smtClean="0"/>
              <a:t>onunla konuşmak ve rahatlatıcı çözümler bulmak</a:t>
            </a:r>
            <a:r>
              <a:rPr lang="tr-TR" dirty="0" smtClean="0"/>
              <a:t> doğru davranışlardan biri olacaktır. Okulun ilk günlerinde, okula yanında getireceği </a:t>
            </a:r>
            <a:r>
              <a:rPr lang="tr-TR" b="1" dirty="0" smtClean="0"/>
              <a:t>sevdiği bir  eşya ya da oyuncak</a:t>
            </a:r>
            <a:r>
              <a:rPr lang="tr-TR" dirty="0" smtClean="0"/>
              <a:t>, yalnızlık kaygısını biraz olsun hafifletebilir. Zaman içinde </a:t>
            </a:r>
            <a:r>
              <a:rPr lang="tr-TR" b="1" dirty="0" smtClean="0"/>
              <a:t>yeni arkadaşlıklar edinmesi</a:t>
            </a:r>
            <a:r>
              <a:rPr lang="tr-TR" dirty="0" smtClean="0"/>
              <a:t>, sınıf içinde kendini yakın hissettiği arkadaşlar bulması da, onun sınıfa ve okula uyumunu kolaylaştırabilir.</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ent">
  <a:themeElements>
    <a:clrScheme name="Kent">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ent">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ent">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343</TotalTime>
  <Words>1421</Words>
  <Application>Microsoft Office PowerPoint</Application>
  <PresentationFormat>Ekran Gösterisi (4:3)</PresentationFormat>
  <Paragraphs>84</Paragraphs>
  <Slides>18</Slides>
  <Notes>1</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Kent</vt:lpstr>
      <vt:lpstr>PowerPoint Sunusu</vt:lpstr>
      <vt:lpstr>Okula Başlama Sevinci</vt:lpstr>
      <vt:lpstr>Okula Başlamanın Anlamı</vt:lpstr>
      <vt:lpstr>Okula Başlamanın Anlamı</vt:lpstr>
      <vt:lpstr>Okul Başlamanın Anlamı</vt:lpstr>
      <vt:lpstr>Okula Yeni Başlayan Çocuğun  Aklındaki Sorular</vt:lpstr>
      <vt:lpstr>Okula Yeni Başlayan Çocuğun  Aklındaki Sorular</vt:lpstr>
      <vt:lpstr>Aileler Neler Yapabilir?</vt:lpstr>
      <vt:lpstr>Aileler Neler Yapabilir?</vt:lpstr>
      <vt:lpstr>Aileler Neler Yapabilir?</vt:lpstr>
      <vt:lpstr>Aileler Neler Yapabilir?</vt:lpstr>
      <vt:lpstr>Aileler Neler Yapabilir?</vt:lpstr>
      <vt:lpstr>Aileler Neler Yapabilir?</vt:lpstr>
      <vt:lpstr>6-9 Yaş Grubu Çocukların Gelişim Dönemleri ve Özellikleri: BEDENSEL GELİŞİM</vt:lpstr>
      <vt:lpstr>6-9 Yaş Grubu Çocukların Gelişim Dönemleri ve Özellikleri: SOSYAL-DUYGUSAL GELİŞİM</vt:lpstr>
      <vt:lpstr>6-9 Yaş Grubu Çocukların Gelişim Dönemleri ve Özellikleri: BİLİŞSEL GELİŞİM</vt:lpstr>
      <vt:lpstr>PowerPoint Sunusu</vt:lpstr>
      <vt:lpstr>Yararlanılan Kaynaklar:</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Pc</dc:creator>
  <cp:lastModifiedBy>COMPAQ-PC</cp:lastModifiedBy>
  <cp:revision>34</cp:revision>
  <dcterms:created xsi:type="dcterms:W3CDTF">2016-10-03T07:55:11Z</dcterms:created>
  <dcterms:modified xsi:type="dcterms:W3CDTF">2023-12-13T09:40:00Z</dcterms:modified>
</cp:coreProperties>
</file>